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4"/>
  </p:sldMasterIdLst>
  <p:notesMasterIdLst>
    <p:notesMasterId r:id="rId50"/>
  </p:notesMasterIdLst>
  <p:sldIdLst>
    <p:sldId id="256" r:id="rId5"/>
    <p:sldId id="295" r:id="rId6"/>
    <p:sldId id="297" r:id="rId7"/>
    <p:sldId id="296" r:id="rId8"/>
    <p:sldId id="303" r:id="rId9"/>
    <p:sldId id="304" r:id="rId10"/>
    <p:sldId id="305" r:id="rId11"/>
    <p:sldId id="306" r:id="rId12"/>
    <p:sldId id="307" r:id="rId13"/>
    <p:sldId id="309" r:id="rId14"/>
    <p:sldId id="336" r:id="rId15"/>
    <p:sldId id="310" r:id="rId16"/>
    <p:sldId id="308" r:id="rId17"/>
    <p:sldId id="343" r:id="rId18"/>
    <p:sldId id="337" r:id="rId19"/>
    <p:sldId id="339" r:id="rId20"/>
    <p:sldId id="341" r:id="rId21"/>
    <p:sldId id="344" r:id="rId22"/>
    <p:sldId id="329" r:id="rId23"/>
    <p:sldId id="314" r:id="rId24"/>
    <p:sldId id="328" r:id="rId25"/>
    <p:sldId id="325" r:id="rId26"/>
    <p:sldId id="335" r:id="rId27"/>
    <p:sldId id="330" r:id="rId28"/>
    <p:sldId id="327" r:id="rId29"/>
    <p:sldId id="318" r:id="rId30"/>
    <p:sldId id="315" r:id="rId31"/>
    <p:sldId id="319" r:id="rId32"/>
    <p:sldId id="333" r:id="rId33"/>
    <p:sldId id="312" r:id="rId34"/>
    <p:sldId id="332" r:id="rId35"/>
    <p:sldId id="322" r:id="rId36"/>
    <p:sldId id="313" r:id="rId37"/>
    <p:sldId id="321" r:id="rId38"/>
    <p:sldId id="331" r:id="rId39"/>
    <p:sldId id="334" r:id="rId40"/>
    <p:sldId id="317" r:id="rId41"/>
    <p:sldId id="323" r:id="rId42"/>
    <p:sldId id="320" r:id="rId43"/>
    <p:sldId id="316" r:id="rId44"/>
    <p:sldId id="326" r:id="rId45"/>
    <p:sldId id="324" r:id="rId46"/>
    <p:sldId id="345" r:id="rId47"/>
    <p:sldId id="338" r:id="rId48"/>
    <p:sldId id="342" r:id="rId49"/>
  </p:sldIdLst>
  <p:sldSz cx="9144000" cy="5143500" type="screen16x9"/>
  <p:notesSz cx="6858000" cy="9144000"/>
  <p:embeddedFontLst>
    <p:embeddedFont>
      <p:font typeface="Calibri" panose="020F0502020204030204" pitchFamily="34" charset="0"/>
      <p:regular r:id="rId51"/>
      <p:bold r:id="rId52"/>
      <p:italic r:id="rId53"/>
      <p:boldItalic r:id="rId54"/>
    </p:embeddedFont>
    <p:embeddedFont>
      <p:font typeface="Open Sans" panose="020B0604020202020204" charset="0"/>
      <p:regular r:id="rId55"/>
      <p:bold r:id="rId56"/>
      <p:italic r:id="rId57"/>
      <p:boldItalic r:id="rId58"/>
    </p:embeddedFont>
    <p:embeddedFont>
      <p:font typeface="Oswald" panose="020B0604020202020204" charset="0"/>
      <p:regular r:id="rId59"/>
      <p:bold r:id="rId60"/>
    </p:embeddedFont>
    <p:embeddedFont>
      <p:font typeface="Source Sans Pro" panose="020B0503030403020204" pitchFamily="34" charset="0"/>
      <p:regular r:id="rId61"/>
      <p:bold r:id="rId62"/>
      <p:italic r:id="rId63"/>
      <p:boldItalic r:id="rId6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a:srgbClr val="2358AD"/>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91A1956-3D7E-41C0-9DF7-105A978C6925}">
  <a:tblStyle styleId="{891A1956-3D7E-41C0-9DF7-105A978C692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82E05BE-877C-40BA-BEE6-E4ECDAF45F91}"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78" y="-5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font" Target="fonts/font13.fntdata"/><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3.fntdata"/><Relationship Id="rId58" Type="http://schemas.openxmlformats.org/officeDocument/2006/relationships/font" Target="fonts/font8.fntdata"/><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7.fntdata"/><Relationship Id="rId61"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6.fntdata"/><Relationship Id="rId64" Type="http://schemas.openxmlformats.org/officeDocument/2006/relationships/font" Target="fonts/font14.fntdata"/><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font" Target="fonts/font1.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9.fntdata"/><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4.fntdata"/><Relationship Id="rId62" Type="http://schemas.openxmlformats.org/officeDocument/2006/relationships/font" Target="fonts/font1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dger, Kelsey" userId="S::badger.60@osu.edu::dc8e4f3e-1dcb-462d-9da1-41d15c7b995e" providerId="AD" clId="Web-{3141EBA2-95EC-3625-1B24-5266B2E643C2}"/>
  </pc:docChgLst>
  <pc:docChgLst>
    <pc:chgData name="Nutwell, Emily" userId="9ea06d6a-aaed-49a1-92e8-a39ef789d665" providerId="ADAL" clId="{1069D32D-818A-4FE0-8C16-49C73CC17C7D}"/>
  </pc:docChgLst>
  <pc:docChgLst>
    <pc:chgData name="Nutwell, Emily" userId="9ea06d6a-aaed-49a1-92e8-a39ef789d665" providerId="ADAL" clId="{87284584-E55C-4692-9970-F8AE6A3E4BE5}"/>
  </pc:docChgLst>
  <pc:docChgLst>
    <pc:chgData name="Kelsey Badger" userId="dc8e4f3e-1dcb-462d-9da1-41d15c7b995e" providerId="ADAL" clId="{4A63A03B-3CB1-4DF5-BB6B-73A7B8A92CA0}"/>
  </pc:docChgLst>
  <pc:docChgLst>
    <pc:chgData name="Badger, Kelsey" userId="S::badger.60@osu.edu::dc8e4f3e-1dcb-462d-9da1-41d15c7b995e" providerId="AD" clId="Web-{F3CD7373-FD08-994E-DF37-E22AFF08E554}"/>
  </pc:docChgLst>
  <pc:docChgLst>
    <pc:chgData name="Kelsey Badger" userId="dc8e4f3e-1dcb-462d-9da1-41d15c7b995e" providerId="ADAL" clId="{48A3A758-73E5-4A10-8344-F49A9039353C}"/>
    <pc:docChg chg="custSel modSld">
      <pc:chgData name="Kelsey Badger" userId="dc8e4f3e-1dcb-462d-9da1-41d15c7b995e" providerId="ADAL" clId="{48A3A758-73E5-4A10-8344-F49A9039353C}" dt="2025-03-17T15:51:31.227" v="15" actId="20577"/>
      <pc:docMkLst>
        <pc:docMk/>
      </pc:docMkLst>
      <pc:sldChg chg="addSp delSp modSp">
        <pc:chgData name="Kelsey Badger" userId="dc8e4f3e-1dcb-462d-9da1-41d15c7b995e" providerId="ADAL" clId="{48A3A758-73E5-4A10-8344-F49A9039353C}" dt="2025-03-17T15:51:31.227" v="15" actId="20577"/>
        <pc:sldMkLst>
          <pc:docMk/>
          <pc:sldMk cId="0" sldId="256"/>
        </pc:sldMkLst>
        <pc:spChg chg="add del">
          <ac:chgData name="Kelsey Badger" userId="dc8e4f3e-1dcb-462d-9da1-41d15c7b995e" providerId="ADAL" clId="{48A3A758-73E5-4A10-8344-F49A9039353C}" dt="2025-03-17T15:51:14.172" v="2" actId="478"/>
          <ac:spMkLst>
            <pc:docMk/>
            <pc:sldMk cId="0" sldId="256"/>
            <ac:spMk id="3" creationId="{B618E09B-C956-4769-BD3B-15E2B9AAB7B8}"/>
          </ac:spMkLst>
        </pc:spChg>
        <pc:spChg chg="mod">
          <ac:chgData name="Kelsey Badger" userId="dc8e4f3e-1dcb-462d-9da1-41d15c7b995e" providerId="ADAL" clId="{48A3A758-73E5-4A10-8344-F49A9039353C}" dt="2025-03-17T15:51:31.227" v="15" actId="20577"/>
          <ac:spMkLst>
            <pc:docMk/>
            <pc:sldMk cId="0" sldId="256"/>
            <ac:spMk id="5" creationId="{20DF7002-B664-42BD-852B-692F62C571B2}"/>
          </ac:spMkLst>
        </pc:spChg>
        <pc:spChg chg="mod">
          <ac:chgData name="Kelsey Badger" userId="dc8e4f3e-1dcb-462d-9da1-41d15c7b995e" providerId="ADAL" clId="{48A3A758-73E5-4A10-8344-F49A9039353C}" dt="2025-03-17T15:50:36.224" v="0" actId="14100"/>
          <ac:spMkLst>
            <pc:docMk/>
            <pc:sldMk cId="0" sldId="256"/>
            <ac:spMk id="464" creationId="{00000000-0000-0000-0000-000000000000}"/>
          </ac:spMkLst>
        </pc:spChg>
        <pc:grpChg chg="add">
          <ac:chgData name="Kelsey Badger" userId="dc8e4f3e-1dcb-462d-9da1-41d15c7b995e" providerId="ADAL" clId="{48A3A758-73E5-4A10-8344-F49A9039353C}" dt="2025-03-17T15:51:14.814" v="3"/>
          <ac:grpSpMkLst>
            <pc:docMk/>
            <pc:sldMk cId="0" sldId="256"/>
            <ac:grpSpMk id="4" creationId="{6747B042-3B99-405C-8104-234A62C4609A}"/>
          </ac:grpSpMkLst>
        </pc:gr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buckeyemailosu-my.sharepoint.com/personal/nutwell_1_osu_edu/Documents/TDAI/PIT-UN/PIT-UN%20Project/Course%20Material/Lessons/Day2_PublicHealth/AsthmaDat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National Current Astma Prevelance by Poverty</a:t>
            </a:r>
            <a:r>
              <a:rPr lang="en-US" baseline="0"/>
              <a:t> Level 2021</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circle"/>
            <c:size val="10"/>
            <c:spPr>
              <a:solidFill>
                <a:schemeClr val="accent1"/>
              </a:solidFill>
              <a:ln w="9525">
                <a:solidFill>
                  <a:schemeClr val="accent1"/>
                </a:solidFill>
              </a:ln>
              <a:effectLst/>
            </c:spPr>
          </c:marker>
          <c:cat>
            <c:strRef>
              <c:f>'Poverty Level'!$A$3:$A$6</c:f>
              <c:strCache>
                <c:ptCount val="4"/>
                <c:pt idx="0">
                  <c:v>Below 100% of poverty threshold</c:v>
                </c:pt>
                <c:pt idx="1">
                  <c:v>100% to less than 250% of the poverty threshold</c:v>
                </c:pt>
                <c:pt idx="2">
                  <c:v>250% to less than 450% of the poverty threshold</c:v>
                </c:pt>
                <c:pt idx="3">
                  <c:v>450% of the poverty threshold or higher</c:v>
                </c:pt>
              </c:strCache>
            </c:strRef>
          </c:cat>
          <c:val>
            <c:numRef>
              <c:f>'Poverty Level'!$C$3:$C$6</c:f>
              <c:numCache>
                <c:formatCode>0.0%</c:formatCode>
                <c:ptCount val="4"/>
                <c:pt idx="0">
                  <c:v>0.104</c:v>
                </c:pt>
                <c:pt idx="1">
                  <c:v>8.2000000000000003E-2</c:v>
                </c:pt>
                <c:pt idx="2">
                  <c:v>7.0999999999999994E-2</c:v>
                </c:pt>
                <c:pt idx="3">
                  <c:v>6.8000000000000005E-2</c:v>
                </c:pt>
              </c:numCache>
            </c:numRef>
          </c:val>
          <c:smooth val="0"/>
          <c:extLst>
            <c:ext xmlns:c16="http://schemas.microsoft.com/office/drawing/2014/chart" uri="{C3380CC4-5D6E-409C-BE32-E72D297353CC}">
              <c16:uniqueId val="{00000000-82A8-4716-B8A7-B57B66D27011}"/>
            </c:ext>
          </c:extLst>
        </c:ser>
        <c:dLbls>
          <c:showLegendKey val="0"/>
          <c:showVal val="0"/>
          <c:showCatName val="0"/>
          <c:showSerName val="0"/>
          <c:showPercent val="0"/>
          <c:showBubbleSize val="0"/>
        </c:dLbls>
        <c:dropLines>
          <c:spPr>
            <a:ln w="9525" cap="flat" cmpd="sng" algn="ctr">
              <a:solidFill>
                <a:schemeClr val="accent1"/>
              </a:solidFill>
              <a:prstDash val="sysDot"/>
              <a:round/>
            </a:ln>
            <a:effectLst/>
          </c:spPr>
        </c:dropLines>
        <c:marker val="1"/>
        <c:smooth val="0"/>
        <c:axId val="255290975"/>
        <c:axId val="255166143"/>
      </c:lineChart>
      <c:catAx>
        <c:axId val="2552909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55166143"/>
        <c:crosses val="autoZero"/>
        <c:auto val="1"/>
        <c:lblAlgn val="ctr"/>
        <c:lblOffset val="100"/>
        <c:noMultiLvlLbl val="0"/>
      </c:catAx>
      <c:valAx>
        <c:axId val="25516614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baseline="0"/>
                  <a:t>Percent with Current Asthma</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55290975"/>
        <c:crosses val="autoZero"/>
        <c:crossBetween val="between"/>
      </c:valAx>
      <c:spPr>
        <a:noFill/>
        <a:ln>
          <a:solidFill>
            <a:schemeClr val="tx1"/>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CE Winslow first half of the 20</a:t>
            </a:r>
            <a:r>
              <a:rPr lang="en-US" baseline="30000"/>
              <a:t>th</a:t>
            </a:r>
            <a:r>
              <a:rPr lang="en-US"/>
              <a:t> century, bacteriologist and a seminal figure in public health. </a:t>
            </a:r>
          </a:p>
          <a:p>
            <a:pPr marL="139700" indent="0">
              <a:buNone/>
            </a:pPr>
            <a:endParaRPr lang="en-US"/>
          </a:p>
        </p:txBody>
      </p:sp>
    </p:spTree>
    <p:extLst>
      <p:ext uri="{BB962C8B-B14F-4D97-AF65-F5344CB8AC3E}">
        <p14:creationId xmlns:p14="http://schemas.microsoft.com/office/powerpoint/2010/main" val="1445240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1" i="0">
                <a:solidFill>
                  <a:schemeClr val="dk1"/>
                </a:solidFill>
                <a:effectLst/>
                <a:latin typeface="+mn-lt"/>
                <a:ea typeface="+mn-ea"/>
                <a:cs typeface="+mn-cs"/>
              </a:rPr>
              <a:t>Percent</a:t>
            </a:r>
            <a:r>
              <a:rPr lang="en-US" sz="1100" b="1" i="0" baseline="0">
                <a:solidFill>
                  <a:schemeClr val="dk1"/>
                </a:solidFill>
                <a:effectLst/>
                <a:latin typeface="+mn-lt"/>
                <a:ea typeface="+mn-ea"/>
                <a:cs typeface="+mn-cs"/>
              </a:rPr>
              <a:t> with Current Asthma</a:t>
            </a:r>
            <a:r>
              <a:rPr lang="en-US" sz="1100" b="0" i="0" baseline="0">
                <a:solidFill>
                  <a:schemeClr val="dk1"/>
                </a:solidFill>
                <a:effectLst/>
                <a:latin typeface="+mn-lt"/>
                <a:ea typeface="+mn-ea"/>
                <a:cs typeface="+mn-cs"/>
              </a:rPr>
              <a:t>= t</a:t>
            </a:r>
            <a:r>
              <a:rPr lang="en-US" sz="1100" b="0" i="0">
                <a:solidFill>
                  <a:schemeClr val="dk1"/>
                </a:solidFill>
                <a:effectLst/>
                <a:latin typeface="+mn-lt"/>
                <a:ea typeface="+mn-ea"/>
                <a:cs typeface="+mn-cs"/>
              </a:rPr>
              <a:t>he weighted number of survey participants of the intended population group with current asthma divided by the weighted number of all survey participants in the intended population group and then multiply by 100.</a:t>
            </a:r>
          </a:p>
          <a:p>
            <a:endParaRPr lang="en-US" sz="1100" b="0" i="0">
              <a:solidFill>
                <a:schemeClr val="dk1"/>
              </a:solidFill>
              <a:effectLst/>
              <a:latin typeface="+mn-lt"/>
              <a:ea typeface="+mn-ea"/>
              <a:cs typeface="+mn-cs"/>
            </a:endParaRPr>
          </a:p>
          <a:p>
            <a:r>
              <a:rPr lang="en-US" sz="1100" b="1" i="0">
                <a:solidFill>
                  <a:schemeClr val="dk1"/>
                </a:solidFill>
                <a:effectLst/>
                <a:latin typeface="+mn-lt"/>
                <a:ea typeface="+mn-ea"/>
                <a:cs typeface="+mn-cs"/>
              </a:rPr>
              <a:t>Poverty Threshold </a:t>
            </a:r>
            <a:r>
              <a:rPr lang="en-US" sz="1100" b="0" i="0">
                <a:solidFill>
                  <a:schemeClr val="dk1"/>
                </a:solidFill>
                <a:effectLst/>
                <a:latin typeface="+mn-lt"/>
                <a:ea typeface="+mn-ea"/>
                <a:cs typeface="+mn-cs"/>
              </a:rPr>
              <a:t>= Poverty level is based on family income and family size using the U.S. Census Bureau’s poverty thresholds. Poverty level was calculated separately using 10 imputed income files.</a:t>
            </a:r>
            <a:endParaRPr lang="en-US" sz="1100"/>
          </a:p>
          <a:p>
            <a:endParaRPr lang="en-US"/>
          </a:p>
        </p:txBody>
      </p:sp>
    </p:spTree>
    <p:extLst>
      <p:ext uri="{BB962C8B-B14F-4D97-AF65-F5344CB8AC3E}">
        <p14:creationId xmlns:p14="http://schemas.microsoft.com/office/powerpoint/2010/main" val="3008816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33"/>
        <p:cNvGrpSpPr/>
        <p:nvPr/>
      </p:nvGrpSpPr>
      <p:grpSpPr>
        <a:xfrm>
          <a:off x="0" y="0"/>
          <a:ext cx="0" cy="0"/>
          <a:chOff x="0" y="0"/>
          <a:chExt cx="0" cy="0"/>
        </a:xfrm>
      </p:grpSpPr>
      <p:sp>
        <p:nvSpPr>
          <p:cNvPr id="34" name="Google Shape;34;p2"/>
          <p:cNvSpPr/>
          <p:nvPr/>
        </p:nvSpPr>
        <p:spPr>
          <a:xfrm>
            <a:off x="-26775" y="2008375"/>
            <a:ext cx="9210650" cy="3172625"/>
          </a:xfrm>
          <a:custGeom>
            <a:avLst/>
            <a:gdLst/>
            <a:ahLst/>
            <a:cxnLst/>
            <a:rect l="l" t="t" r="r" b="b"/>
            <a:pathLst>
              <a:path w="368426" h="126905" extrusionOk="0">
                <a:moveTo>
                  <a:pt x="309" y="263"/>
                </a:moveTo>
                <a:lnTo>
                  <a:pt x="16502" y="11294"/>
                </a:lnTo>
                <a:lnTo>
                  <a:pt x="31551" y="5122"/>
                </a:lnTo>
                <a:lnTo>
                  <a:pt x="62412" y="4991"/>
                </a:lnTo>
                <a:lnTo>
                  <a:pt x="77652" y="0"/>
                </a:lnTo>
                <a:lnTo>
                  <a:pt x="92892" y="13527"/>
                </a:lnTo>
                <a:lnTo>
                  <a:pt x="107942" y="21276"/>
                </a:lnTo>
                <a:lnTo>
                  <a:pt x="122991" y="21145"/>
                </a:lnTo>
                <a:lnTo>
                  <a:pt x="138993" y="10375"/>
                </a:lnTo>
                <a:lnTo>
                  <a:pt x="154043" y="7880"/>
                </a:lnTo>
                <a:lnTo>
                  <a:pt x="168711" y="2349"/>
                </a:lnTo>
                <a:lnTo>
                  <a:pt x="184332" y="14841"/>
                </a:lnTo>
                <a:lnTo>
                  <a:pt x="199572" y="15274"/>
                </a:lnTo>
                <a:lnTo>
                  <a:pt x="214622" y="25085"/>
                </a:lnTo>
                <a:lnTo>
                  <a:pt x="230052" y="25085"/>
                </a:lnTo>
                <a:lnTo>
                  <a:pt x="246054" y="20094"/>
                </a:lnTo>
                <a:lnTo>
                  <a:pt x="261104" y="20094"/>
                </a:lnTo>
                <a:lnTo>
                  <a:pt x="275391" y="11426"/>
                </a:lnTo>
                <a:lnTo>
                  <a:pt x="291584" y="16810"/>
                </a:lnTo>
                <a:lnTo>
                  <a:pt x="305871" y="8143"/>
                </a:lnTo>
                <a:lnTo>
                  <a:pt x="336732" y="8012"/>
                </a:lnTo>
                <a:lnTo>
                  <a:pt x="351782" y="11294"/>
                </a:lnTo>
                <a:lnTo>
                  <a:pt x="367593" y="2758"/>
                </a:lnTo>
                <a:lnTo>
                  <a:pt x="368426" y="126905"/>
                </a:lnTo>
                <a:lnTo>
                  <a:pt x="0" y="126369"/>
                </a:lnTo>
                <a:close/>
              </a:path>
            </a:pathLst>
          </a:custGeom>
          <a:solidFill>
            <a:schemeClr val="accent5"/>
          </a:solidFill>
          <a:ln>
            <a:noFill/>
          </a:ln>
        </p:spPr>
      </p:sp>
      <p:sp>
        <p:nvSpPr>
          <p:cNvPr id="35" name="Google Shape;35;p2"/>
          <p:cNvSpPr/>
          <p:nvPr/>
        </p:nvSpPr>
        <p:spPr>
          <a:xfrm>
            <a:off x="-26775" y="2139700"/>
            <a:ext cx="9210650" cy="3041300"/>
          </a:xfrm>
          <a:custGeom>
            <a:avLst/>
            <a:gdLst/>
            <a:ahLst/>
            <a:cxnLst/>
            <a:rect l="l" t="t" r="r" b="b"/>
            <a:pathLst>
              <a:path w="368426" h="121652" extrusionOk="0">
                <a:moveTo>
                  <a:pt x="309" y="5516"/>
                </a:moveTo>
                <a:lnTo>
                  <a:pt x="16692" y="11214"/>
                </a:lnTo>
                <a:lnTo>
                  <a:pt x="47172" y="11214"/>
                </a:lnTo>
                <a:lnTo>
                  <a:pt x="62412" y="6843"/>
                </a:lnTo>
                <a:lnTo>
                  <a:pt x="77652" y="16156"/>
                </a:lnTo>
                <a:lnTo>
                  <a:pt x="92892" y="16156"/>
                </a:lnTo>
                <a:lnTo>
                  <a:pt x="107370" y="11214"/>
                </a:lnTo>
                <a:lnTo>
                  <a:pt x="122610" y="8173"/>
                </a:lnTo>
                <a:lnTo>
                  <a:pt x="138612" y="8173"/>
                </a:lnTo>
                <a:lnTo>
                  <a:pt x="153852" y="10834"/>
                </a:lnTo>
                <a:lnTo>
                  <a:pt x="168711" y="7603"/>
                </a:lnTo>
                <a:lnTo>
                  <a:pt x="183951" y="12734"/>
                </a:lnTo>
                <a:lnTo>
                  <a:pt x="199572" y="20527"/>
                </a:lnTo>
                <a:lnTo>
                  <a:pt x="214050" y="15205"/>
                </a:lnTo>
                <a:lnTo>
                  <a:pt x="229671" y="15205"/>
                </a:lnTo>
                <a:lnTo>
                  <a:pt x="245292" y="5892"/>
                </a:lnTo>
                <a:lnTo>
                  <a:pt x="260532" y="11214"/>
                </a:lnTo>
                <a:lnTo>
                  <a:pt x="275772" y="11214"/>
                </a:lnTo>
                <a:lnTo>
                  <a:pt x="291012" y="6843"/>
                </a:lnTo>
                <a:lnTo>
                  <a:pt x="321492" y="6843"/>
                </a:lnTo>
                <a:lnTo>
                  <a:pt x="336732" y="15966"/>
                </a:lnTo>
                <a:lnTo>
                  <a:pt x="351210" y="12734"/>
                </a:lnTo>
                <a:lnTo>
                  <a:pt x="367593" y="0"/>
                </a:lnTo>
                <a:lnTo>
                  <a:pt x="368426" y="121652"/>
                </a:lnTo>
                <a:lnTo>
                  <a:pt x="0" y="121652"/>
                </a:lnTo>
                <a:close/>
              </a:path>
            </a:pathLst>
          </a:custGeom>
          <a:solidFill>
            <a:srgbClr val="00CEF6">
              <a:alpha val="73460"/>
            </a:srgbClr>
          </a:solidFill>
          <a:ln>
            <a:noFill/>
          </a:ln>
        </p:spPr>
      </p:sp>
      <p:sp>
        <p:nvSpPr>
          <p:cNvPr id="36" name="Google Shape;36;p2"/>
          <p:cNvSpPr/>
          <p:nvPr/>
        </p:nvSpPr>
        <p:spPr>
          <a:xfrm rot="8100000">
            <a:off x="1847981" y="1814569"/>
            <a:ext cx="122612" cy="122612"/>
          </a:xfrm>
          <a:prstGeom prst="teardrop">
            <a:avLst>
              <a:gd name="adj" fmla="val 10000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rot="8100000">
            <a:off x="6038981" y="2098419"/>
            <a:ext cx="122612" cy="122612"/>
          </a:xfrm>
          <a:prstGeom prst="teardrop">
            <a:avLst>
              <a:gd name="adj" fmla="val 100000"/>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rot="8100000">
            <a:off x="7181981" y="2131769"/>
            <a:ext cx="122612" cy="122612"/>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 name="Google Shape;39;p2"/>
          <p:cNvGrpSpPr/>
          <p:nvPr/>
        </p:nvGrpSpPr>
        <p:grpSpPr>
          <a:xfrm>
            <a:off x="-9525" y="2024075"/>
            <a:ext cx="9167825" cy="595300"/>
            <a:chOff x="-9525" y="4462475"/>
            <a:chExt cx="9167825" cy="595300"/>
          </a:xfrm>
        </p:grpSpPr>
        <p:sp>
          <p:nvSpPr>
            <p:cNvPr id="40" name="Google Shape;40;p2"/>
            <p:cNvSpPr/>
            <p:nvPr/>
          </p:nvSpPr>
          <p:spPr>
            <a:xfrm>
              <a:off x="-9525" y="4581525"/>
              <a:ext cx="4205300" cy="476250"/>
            </a:xfrm>
            <a:custGeom>
              <a:avLst/>
              <a:gdLst/>
              <a:ahLst/>
              <a:cxnLst/>
              <a:rect l="l" t="t" r="r" b="b"/>
              <a:pathLst>
                <a:path w="168212" h="19050" extrusionOk="0">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w="9525" cap="flat" cmpd="sng">
              <a:solidFill>
                <a:schemeClr val="accent2"/>
              </a:solidFill>
              <a:prstDash val="solid"/>
              <a:round/>
              <a:headEnd type="none" w="med" len="med"/>
              <a:tailEnd type="none" w="med" len="med"/>
            </a:ln>
          </p:spPr>
        </p:sp>
        <p:sp>
          <p:nvSpPr>
            <p:cNvPr id="41" name="Google Shape;41;p2"/>
            <p:cNvSpPr/>
            <p:nvPr/>
          </p:nvSpPr>
          <p:spPr>
            <a:xfrm>
              <a:off x="4195775" y="4462475"/>
              <a:ext cx="3424225" cy="590550"/>
            </a:xfrm>
            <a:custGeom>
              <a:avLst/>
              <a:gdLst/>
              <a:ahLst/>
              <a:cxnLst/>
              <a:rect l="l" t="t" r="r" b="b"/>
              <a:pathLst>
                <a:path w="136969" h="23622" extrusionOk="0">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w="9525" cap="flat" cmpd="sng">
              <a:solidFill>
                <a:schemeClr val="accent2"/>
              </a:solidFill>
              <a:prstDash val="solid"/>
              <a:round/>
              <a:headEnd type="none" w="med" len="med"/>
              <a:tailEnd type="none" w="med" len="med"/>
            </a:ln>
          </p:spPr>
        </p:sp>
        <p:sp>
          <p:nvSpPr>
            <p:cNvPr id="42" name="Google Shape;42;p2"/>
            <p:cNvSpPr/>
            <p:nvPr/>
          </p:nvSpPr>
          <p:spPr>
            <a:xfrm>
              <a:off x="7624775" y="4472000"/>
              <a:ext cx="1533525" cy="414325"/>
            </a:xfrm>
            <a:custGeom>
              <a:avLst/>
              <a:gdLst/>
              <a:ahLst/>
              <a:cxnLst/>
              <a:rect l="l" t="t" r="r" b="b"/>
              <a:pathLst>
                <a:path w="61341" h="16573" extrusionOk="0">
                  <a:moveTo>
                    <a:pt x="0" y="0"/>
                  </a:moveTo>
                  <a:lnTo>
                    <a:pt x="15049" y="4762"/>
                  </a:lnTo>
                  <a:lnTo>
                    <a:pt x="30670" y="4762"/>
                  </a:lnTo>
                  <a:lnTo>
                    <a:pt x="45910" y="4762"/>
                  </a:lnTo>
                  <a:lnTo>
                    <a:pt x="61341" y="16573"/>
                  </a:lnTo>
                </a:path>
              </a:pathLst>
            </a:custGeom>
            <a:noFill/>
            <a:ln w="9525" cap="flat" cmpd="sng">
              <a:solidFill>
                <a:schemeClr val="accent2"/>
              </a:solidFill>
              <a:prstDash val="solid"/>
              <a:round/>
              <a:headEnd type="none" w="med" len="med"/>
              <a:tailEnd type="none" w="med" len="med"/>
            </a:ln>
          </p:spPr>
        </p:sp>
      </p:grpSp>
      <p:grpSp>
        <p:nvGrpSpPr>
          <p:cNvPr id="43" name="Google Shape;43;p2"/>
          <p:cNvGrpSpPr/>
          <p:nvPr/>
        </p:nvGrpSpPr>
        <p:grpSpPr>
          <a:xfrm>
            <a:off x="-42837" y="2005088"/>
            <a:ext cx="9229575" cy="642787"/>
            <a:chOff x="-42837" y="4443488"/>
            <a:chExt cx="9229575" cy="642787"/>
          </a:xfrm>
        </p:grpSpPr>
        <p:sp>
          <p:nvSpPr>
            <p:cNvPr id="44" name="Google Shape;44;p2"/>
            <p:cNvSpPr/>
            <p:nvPr/>
          </p:nvSpPr>
          <p:spPr>
            <a:xfrm>
              <a:off x="1114450" y="49006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1495450" y="502927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733450" y="49721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52450" y="49626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42837" y="46054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1876450" y="48340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2257450" y="48292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2638450" y="454826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3019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3400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3781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4162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4543450" y="46673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4924450" y="45435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5305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5686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6067450" y="48483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6448450" y="47292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6829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7210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7591450" y="44434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7972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8353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8734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9129738" y="48673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 name="Google Shape;69;p2"/>
          <p:cNvSpPr/>
          <p:nvPr/>
        </p:nvSpPr>
        <p:spPr>
          <a:xfrm>
            <a:off x="2990700" y="214780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1085700" y="243355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4895700" y="2077632"/>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rot="8100000">
            <a:off x="8699949" y="1890769"/>
            <a:ext cx="122612" cy="122612"/>
          </a:xfrm>
          <a:prstGeom prst="teardrop">
            <a:avLst>
              <a:gd name="adj" fmla="val 100000"/>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txBox="1">
            <a:spLocks noGrp="1"/>
          </p:cNvSpPr>
          <p:nvPr>
            <p:ph type="ctrTitle"/>
          </p:nvPr>
        </p:nvSpPr>
        <p:spPr>
          <a:xfrm>
            <a:off x="2847975" y="3363425"/>
            <a:ext cx="5610300" cy="1159800"/>
          </a:xfrm>
          <a:prstGeom prst="rect">
            <a:avLst/>
          </a:prstGeom>
        </p:spPr>
        <p:txBody>
          <a:bodyPr spcFirstLastPara="1" wrap="square" lIns="91425" tIns="91425" rIns="91425" bIns="91425" anchor="ctr" anchorCtr="0">
            <a:noAutofit/>
          </a:bodyPr>
          <a:lstStyle>
            <a:lvl1pPr lvl="0" algn="r">
              <a:spcBef>
                <a:spcPts val="0"/>
              </a:spcBef>
              <a:spcAft>
                <a:spcPts val="0"/>
              </a:spcAft>
              <a:buClr>
                <a:srgbClr val="FFFFFF"/>
              </a:buClr>
              <a:buSzPts val="4800"/>
              <a:buNone/>
              <a:defRPr sz="4800">
                <a:solidFill>
                  <a:srgbClr val="FFFFFF"/>
                </a:solidFill>
              </a:defRPr>
            </a:lvl1pPr>
            <a:lvl2pPr lvl="1" algn="r">
              <a:spcBef>
                <a:spcPts val="0"/>
              </a:spcBef>
              <a:spcAft>
                <a:spcPts val="0"/>
              </a:spcAft>
              <a:buClr>
                <a:srgbClr val="FFFFFF"/>
              </a:buClr>
              <a:buSzPts val="4800"/>
              <a:buNone/>
              <a:defRPr sz="4800">
                <a:solidFill>
                  <a:srgbClr val="FFFFFF"/>
                </a:solidFill>
              </a:defRPr>
            </a:lvl2pPr>
            <a:lvl3pPr lvl="2" algn="r">
              <a:spcBef>
                <a:spcPts val="0"/>
              </a:spcBef>
              <a:spcAft>
                <a:spcPts val="0"/>
              </a:spcAft>
              <a:buClr>
                <a:srgbClr val="FFFFFF"/>
              </a:buClr>
              <a:buSzPts val="4800"/>
              <a:buNone/>
              <a:defRPr sz="4800">
                <a:solidFill>
                  <a:srgbClr val="FFFFFF"/>
                </a:solidFill>
              </a:defRPr>
            </a:lvl3pPr>
            <a:lvl4pPr lvl="3" algn="r">
              <a:spcBef>
                <a:spcPts val="0"/>
              </a:spcBef>
              <a:spcAft>
                <a:spcPts val="0"/>
              </a:spcAft>
              <a:buClr>
                <a:srgbClr val="FFFFFF"/>
              </a:buClr>
              <a:buSzPts val="4800"/>
              <a:buNone/>
              <a:defRPr sz="4800">
                <a:solidFill>
                  <a:srgbClr val="FFFFFF"/>
                </a:solidFill>
              </a:defRPr>
            </a:lvl4pPr>
            <a:lvl5pPr lvl="4" algn="r">
              <a:spcBef>
                <a:spcPts val="0"/>
              </a:spcBef>
              <a:spcAft>
                <a:spcPts val="0"/>
              </a:spcAft>
              <a:buClr>
                <a:srgbClr val="FFFFFF"/>
              </a:buClr>
              <a:buSzPts val="4800"/>
              <a:buNone/>
              <a:defRPr sz="4800">
                <a:solidFill>
                  <a:srgbClr val="FFFFFF"/>
                </a:solidFill>
              </a:defRPr>
            </a:lvl5pPr>
            <a:lvl6pPr lvl="5" algn="r">
              <a:spcBef>
                <a:spcPts val="0"/>
              </a:spcBef>
              <a:spcAft>
                <a:spcPts val="0"/>
              </a:spcAft>
              <a:buClr>
                <a:srgbClr val="FFFFFF"/>
              </a:buClr>
              <a:buSzPts val="4800"/>
              <a:buNone/>
              <a:defRPr sz="4800">
                <a:solidFill>
                  <a:srgbClr val="FFFFFF"/>
                </a:solidFill>
              </a:defRPr>
            </a:lvl6pPr>
            <a:lvl7pPr lvl="6" algn="r">
              <a:spcBef>
                <a:spcPts val="0"/>
              </a:spcBef>
              <a:spcAft>
                <a:spcPts val="0"/>
              </a:spcAft>
              <a:buClr>
                <a:srgbClr val="FFFFFF"/>
              </a:buClr>
              <a:buSzPts val="4800"/>
              <a:buNone/>
              <a:defRPr sz="4800">
                <a:solidFill>
                  <a:srgbClr val="FFFFFF"/>
                </a:solidFill>
              </a:defRPr>
            </a:lvl7pPr>
            <a:lvl8pPr lvl="7" algn="r">
              <a:spcBef>
                <a:spcPts val="0"/>
              </a:spcBef>
              <a:spcAft>
                <a:spcPts val="0"/>
              </a:spcAft>
              <a:buClr>
                <a:srgbClr val="FFFFFF"/>
              </a:buClr>
              <a:buSzPts val="4800"/>
              <a:buNone/>
              <a:defRPr sz="4800">
                <a:solidFill>
                  <a:srgbClr val="FFFFFF"/>
                </a:solidFill>
              </a:defRPr>
            </a:lvl8pPr>
            <a:lvl9pPr lvl="8" algn="r">
              <a:spcBef>
                <a:spcPts val="0"/>
              </a:spcBef>
              <a:spcAft>
                <a:spcPts val="0"/>
              </a:spcAft>
              <a:buClr>
                <a:srgbClr val="FFFFFF"/>
              </a:buClr>
              <a:buSzPts val="4800"/>
              <a:buNone/>
              <a:defRPr sz="4800">
                <a:solidFill>
                  <a:srgbClr val="FFFFFF"/>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160"/>
        <p:cNvGrpSpPr/>
        <p:nvPr/>
      </p:nvGrpSpPr>
      <p:grpSpPr>
        <a:xfrm>
          <a:off x="0" y="0"/>
          <a:ext cx="0" cy="0"/>
          <a:chOff x="0" y="0"/>
          <a:chExt cx="0" cy="0"/>
        </a:xfrm>
      </p:grpSpPr>
      <p:sp>
        <p:nvSpPr>
          <p:cNvPr id="161" name="Google Shape;161;p5"/>
          <p:cNvSpPr/>
          <p:nvPr/>
        </p:nvSpPr>
        <p:spPr>
          <a:xfrm>
            <a:off x="-28575" y="4446775"/>
            <a:ext cx="9191625" cy="712478"/>
          </a:xfrm>
          <a:custGeom>
            <a:avLst/>
            <a:gdLst/>
            <a:ahLst/>
            <a:cxnLst/>
            <a:rect l="l" t="t" r="r" b="b"/>
            <a:pathLst>
              <a:path w="367665" h="41339" extrusionOk="0">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chemeClr val="accent5"/>
          </a:solidFill>
          <a:ln>
            <a:noFill/>
          </a:ln>
        </p:spPr>
      </p:sp>
      <p:sp>
        <p:nvSpPr>
          <p:cNvPr id="162" name="Google Shape;162;p5"/>
          <p:cNvSpPr/>
          <p:nvPr/>
        </p:nvSpPr>
        <p:spPr>
          <a:xfrm>
            <a:off x="-28575" y="4578111"/>
            <a:ext cx="9191625" cy="584439"/>
          </a:xfrm>
          <a:custGeom>
            <a:avLst/>
            <a:gdLst/>
            <a:ahLst/>
            <a:cxnLst/>
            <a:rect l="l" t="t" r="r" b="b"/>
            <a:pathLst>
              <a:path w="367665" h="33910" extrusionOk="0">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163" name="Google Shape;163;p5"/>
          <p:cNvSpPr/>
          <p:nvPr/>
        </p:nvSpPr>
        <p:spPr>
          <a:xfrm rot="8100000">
            <a:off x="1847981" y="4252969"/>
            <a:ext cx="122612" cy="122612"/>
          </a:xfrm>
          <a:prstGeom prst="teardrop">
            <a:avLst>
              <a:gd name="adj" fmla="val 10000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5"/>
          <p:cNvSpPr/>
          <p:nvPr/>
        </p:nvSpPr>
        <p:spPr>
          <a:xfrm rot="8100000">
            <a:off x="6038981" y="4536819"/>
            <a:ext cx="122612" cy="122612"/>
          </a:xfrm>
          <a:prstGeom prst="teardrop">
            <a:avLst>
              <a:gd name="adj" fmla="val 100000"/>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5"/>
          <p:cNvSpPr/>
          <p:nvPr/>
        </p:nvSpPr>
        <p:spPr>
          <a:xfrm rot="8100000">
            <a:off x="7181981" y="4570169"/>
            <a:ext cx="122612" cy="122612"/>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6" name="Google Shape;166;p5"/>
          <p:cNvGrpSpPr/>
          <p:nvPr/>
        </p:nvGrpSpPr>
        <p:grpSpPr>
          <a:xfrm>
            <a:off x="-9525" y="4462475"/>
            <a:ext cx="9167825" cy="595300"/>
            <a:chOff x="-9525" y="4462475"/>
            <a:chExt cx="9167825" cy="595300"/>
          </a:xfrm>
        </p:grpSpPr>
        <p:sp>
          <p:nvSpPr>
            <p:cNvPr id="167" name="Google Shape;167;p5"/>
            <p:cNvSpPr/>
            <p:nvPr/>
          </p:nvSpPr>
          <p:spPr>
            <a:xfrm>
              <a:off x="-9525" y="4581525"/>
              <a:ext cx="4205300" cy="476250"/>
            </a:xfrm>
            <a:custGeom>
              <a:avLst/>
              <a:gdLst/>
              <a:ahLst/>
              <a:cxnLst/>
              <a:rect l="l" t="t" r="r" b="b"/>
              <a:pathLst>
                <a:path w="168212" h="19050" extrusionOk="0">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w="9525" cap="flat" cmpd="sng">
              <a:solidFill>
                <a:schemeClr val="accent2"/>
              </a:solidFill>
              <a:prstDash val="solid"/>
              <a:round/>
              <a:headEnd type="none" w="med" len="med"/>
              <a:tailEnd type="none" w="med" len="med"/>
            </a:ln>
          </p:spPr>
        </p:sp>
        <p:sp>
          <p:nvSpPr>
            <p:cNvPr id="168" name="Google Shape;168;p5"/>
            <p:cNvSpPr/>
            <p:nvPr/>
          </p:nvSpPr>
          <p:spPr>
            <a:xfrm>
              <a:off x="4195775" y="4462475"/>
              <a:ext cx="3424225" cy="590550"/>
            </a:xfrm>
            <a:custGeom>
              <a:avLst/>
              <a:gdLst/>
              <a:ahLst/>
              <a:cxnLst/>
              <a:rect l="l" t="t" r="r" b="b"/>
              <a:pathLst>
                <a:path w="136969" h="23622" extrusionOk="0">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w="9525" cap="flat" cmpd="sng">
              <a:solidFill>
                <a:schemeClr val="accent2"/>
              </a:solidFill>
              <a:prstDash val="solid"/>
              <a:round/>
              <a:headEnd type="none" w="med" len="med"/>
              <a:tailEnd type="none" w="med" len="med"/>
            </a:ln>
          </p:spPr>
        </p:sp>
        <p:sp>
          <p:nvSpPr>
            <p:cNvPr id="169" name="Google Shape;169;p5"/>
            <p:cNvSpPr/>
            <p:nvPr/>
          </p:nvSpPr>
          <p:spPr>
            <a:xfrm>
              <a:off x="7624775" y="4472000"/>
              <a:ext cx="1533525" cy="414325"/>
            </a:xfrm>
            <a:custGeom>
              <a:avLst/>
              <a:gdLst/>
              <a:ahLst/>
              <a:cxnLst/>
              <a:rect l="l" t="t" r="r" b="b"/>
              <a:pathLst>
                <a:path w="61341" h="16573" extrusionOk="0">
                  <a:moveTo>
                    <a:pt x="0" y="0"/>
                  </a:moveTo>
                  <a:lnTo>
                    <a:pt x="15049" y="4762"/>
                  </a:lnTo>
                  <a:lnTo>
                    <a:pt x="30670" y="4762"/>
                  </a:lnTo>
                  <a:lnTo>
                    <a:pt x="45910" y="4762"/>
                  </a:lnTo>
                  <a:lnTo>
                    <a:pt x="61341" y="16573"/>
                  </a:lnTo>
                </a:path>
              </a:pathLst>
            </a:custGeom>
            <a:noFill/>
            <a:ln w="9525" cap="flat" cmpd="sng">
              <a:solidFill>
                <a:schemeClr val="accent2"/>
              </a:solidFill>
              <a:prstDash val="solid"/>
              <a:round/>
              <a:headEnd type="none" w="med" len="med"/>
              <a:tailEnd type="none" w="med" len="med"/>
            </a:ln>
          </p:spPr>
        </p:sp>
      </p:grpSp>
      <p:grpSp>
        <p:nvGrpSpPr>
          <p:cNvPr id="170" name="Google Shape;170;p5"/>
          <p:cNvGrpSpPr/>
          <p:nvPr/>
        </p:nvGrpSpPr>
        <p:grpSpPr>
          <a:xfrm>
            <a:off x="-42837" y="4443488"/>
            <a:ext cx="9229575" cy="642788"/>
            <a:chOff x="-42837" y="4443488"/>
            <a:chExt cx="9229575" cy="642788"/>
          </a:xfrm>
        </p:grpSpPr>
        <p:sp>
          <p:nvSpPr>
            <p:cNvPr id="171" name="Google Shape;171;p5"/>
            <p:cNvSpPr/>
            <p:nvPr/>
          </p:nvSpPr>
          <p:spPr>
            <a:xfrm>
              <a:off x="1114450" y="49006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5"/>
            <p:cNvSpPr/>
            <p:nvPr/>
          </p:nvSpPr>
          <p:spPr>
            <a:xfrm>
              <a:off x="1495450" y="502927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5"/>
            <p:cNvSpPr/>
            <p:nvPr/>
          </p:nvSpPr>
          <p:spPr>
            <a:xfrm>
              <a:off x="733450" y="49721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5"/>
            <p:cNvSpPr/>
            <p:nvPr/>
          </p:nvSpPr>
          <p:spPr>
            <a:xfrm>
              <a:off x="352450" y="49626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5"/>
            <p:cNvSpPr/>
            <p:nvPr/>
          </p:nvSpPr>
          <p:spPr>
            <a:xfrm>
              <a:off x="-42837" y="46054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5"/>
            <p:cNvSpPr/>
            <p:nvPr/>
          </p:nvSpPr>
          <p:spPr>
            <a:xfrm>
              <a:off x="1876450" y="48340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5"/>
            <p:cNvSpPr/>
            <p:nvPr/>
          </p:nvSpPr>
          <p:spPr>
            <a:xfrm>
              <a:off x="2257450" y="48292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5"/>
            <p:cNvSpPr/>
            <p:nvPr/>
          </p:nvSpPr>
          <p:spPr>
            <a:xfrm>
              <a:off x="2638450" y="454826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5"/>
            <p:cNvSpPr/>
            <p:nvPr/>
          </p:nvSpPr>
          <p:spPr>
            <a:xfrm>
              <a:off x="3019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5"/>
            <p:cNvSpPr/>
            <p:nvPr/>
          </p:nvSpPr>
          <p:spPr>
            <a:xfrm>
              <a:off x="3400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5"/>
            <p:cNvSpPr/>
            <p:nvPr/>
          </p:nvSpPr>
          <p:spPr>
            <a:xfrm>
              <a:off x="3781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5"/>
            <p:cNvSpPr/>
            <p:nvPr/>
          </p:nvSpPr>
          <p:spPr>
            <a:xfrm>
              <a:off x="4162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5"/>
            <p:cNvSpPr/>
            <p:nvPr/>
          </p:nvSpPr>
          <p:spPr>
            <a:xfrm>
              <a:off x="4543450" y="46673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5"/>
            <p:cNvSpPr/>
            <p:nvPr/>
          </p:nvSpPr>
          <p:spPr>
            <a:xfrm>
              <a:off x="4924450" y="45435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5"/>
            <p:cNvSpPr/>
            <p:nvPr/>
          </p:nvSpPr>
          <p:spPr>
            <a:xfrm>
              <a:off x="5305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5"/>
            <p:cNvSpPr/>
            <p:nvPr/>
          </p:nvSpPr>
          <p:spPr>
            <a:xfrm>
              <a:off x="5686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5"/>
            <p:cNvSpPr/>
            <p:nvPr/>
          </p:nvSpPr>
          <p:spPr>
            <a:xfrm>
              <a:off x="6067450" y="48483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5"/>
            <p:cNvSpPr/>
            <p:nvPr/>
          </p:nvSpPr>
          <p:spPr>
            <a:xfrm>
              <a:off x="6448450" y="47292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5"/>
            <p:cNvSpPr/>
            <p:nvPr/>
          </p:nvSpPr>
          <p:spPr>
            <a:xfrm>
              <a:off x="6829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5"/>
            <p:cNvSpPr/>
            <p:nvPr/>
          </p:nvSpPr>
          <p:spPr>
            <a:xfrm>
              <a:off x="7210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5"/>
            <p:cNvSpPr/>
            <p:nvPr/>
          </p:nvSpPr>
          <p:spPr>
            <a:xfrm>
              <a:off x="7591450" y="44434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5"/>
            <p:cNvSpPr/>
            <p:nvPr/>
          </p:nvSpPr>
          <p:spPr>
            <a:xfrm>
              <a:off x="7972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5"/>
            <p:cNvSpPr/>
            <p:nvPr/>
          </p:nvSpPr>
          <p:spPr>
            <a:xfrm>
              <a:off x="8353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5"/>
            <p:cNvSpPr/>
            <p:nvPr/>
          </p:nvSpPr>
          <p:spPr>
            <a:xfrm>
              <a:off x="8734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5"/>
            <p:cNvSpPr/>
            <p:nvPr/>
          </p:nvSpPr>
          <p:spPr>
            <a:xfrm>
              <a:off x="9129738" y="48673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6" name="Google Shape;196;p5"/>
          <p:cNvSpPr/>
          <p:nvPr/>
        </p:nvSpPr>
        <p:spPr>
          <a:xfrm>
            <a:off x="2990700" y="458620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5"/>
          <p:cNvSpPr/>
          <p:nvPr/>
        </p:nvSpPr>
        <p:spPr>
          <a:xfrm>
            <a:off x="1085700" y="487195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5"/>
          <p:cNvSpPr/>
          <p:nvPr/>
        </p:nvSpPr>
        <p:spPr>
          <a:xfrm>
            <a:off x="4895700" y="4516032"/>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5"/>
          <p:cNvSpPr/>
          <p:nvPr/>
        </p:nvSpPr>
        <p:spPr>
          <a:xfrm rot="8100000">
            <a:off x="8699949" y="4329169"/>
            <a:ext cx="122612" cy="122612"/>
          </a:xfrm>
          <a:prstGeom prst="teardrop">
            <a:avLst>
              <a:gd name="adj" fmla="val 100000"/>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5"/>
          <p:cNvSpPr txBox="1">
            <a:spLocks noGrp="1"/>
          </p:cNvSpPr>
          <p:nvPr>
            <p:ph type="title"/>
          </p:nvPr>
        </p:nvSpPr>
        <p:spPr>
          <a:xfrm>
            <a:off x="1047750" y="634125"/>
            <a:ext cx="6996600" cy="7158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sz="3200"/>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201" name="Google Shape;201;p5"/>
          <p:cNvSpPr txBox="1">
            <a:spLocks noGrp="1"/>
          </p:cNvSpPr>
          <p:nvPr>
            <p:ph type="body" idx="1"/>
          </p:nvPr>
        </p:nvSpPr>
        <p:spPr>
          <a:xfrm>
            <a:off x="1075850" y="1540175"/>
            <a:ext cx="6996600" cy="19221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02" name="Google Shape;202;p5"/>
          <p:cNvSpPr txBox="1">
            <a:spLocks noGrp="1"/>
          </p:cNvSpPr>
          <p:nvPr>
            <p:ph type="sldNum" idx="12"/>
          </p:nvPr>
        </p:nvSpPr>
        <p:spPr>
          <a:xfrm>
            <a:off x="8556775" y="4826200"/>
            <a:ext cx="548700" cy="3174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03"/>
        <p:cNvGrpSpPr/>
        <p:nvPr/>
      </p:nvGrpSpPr>
      <p:grpSpPr>
        <a:xfrm>
          <a:off x="0" y="0"/>
          <a:ext cx="0" cy="0"/>
          <a:chOff x="0" y="0"/>
          <a:chExt cx="0" cy="0"/>
        </a:xfrm>
      </p:grpSpPr>
      <p:sp>
        <p:nvSpPr>
          <p:cNvPr id="204" name="Google Shape;204;p6"/>
          <p:cNvSpPr/>
          <p:nvPr/>
        </p:nvSpPr>
        <p:spPr>
          <a:xfrm>
            <a:off x="-28575" y="4446775"/>
            <a:ext cx="9191625" cy="712478"/>
          </a:xfrm>
          <a:custGeom>
            <a:avLst/>
            <a:gdLst/>
            <a:ahLst/>
            <a:cxnLst/>
            <a:rect l="l" t="t" r="r" b="b"/>
            <a:pathLst>
              <a:path w="367665" h="41339" extrusionOk="0">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chemeClr val="accent5"/>
          </a:solidFill>
          <a:ln>
            <a:noFill/>
          </a:ln>
        </p:spPr>
      </p:sp>
      <p:sp>
        <p:nvSpPr>
          <p:cNvPr id="205" name="Google Shape;205;p6"/>
          <p:cNvSpPr/>
          <p:nvPr/>
        </p:nvSpPr>
        <p:spPr>
          <a:xfrm>
            <a:off x="-28575" y="4578111"/>
            <a:ext cx="9191625" cy="584439"/>
          </a:xfrm>
          <a:custGeom>
            <a:avLst/>
            <a:gdLst/>
            <a:ahLst/>
            <a:cxnLst/>
            <a:rect l="l" t="t" r="r" b="b"/>
            <a:pathLst>
              <a:path w="367665" h="33910" extrusionOk="0">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206" name="Google Shape;206;p6"/>
          <p:cNvSpPr/>
          <p:nvPr/>
        </p:nvSpPr>
        <p:spPr>
          <a:xfrm rot="8100000">
            <a:off x="1847981" y="4252969"/>
            <a:ext cx="122612" cy="122612"/>
          </a:xfrm>
          <a:prstGeom prst="teardrop">
            <a:avLst>
              <a:gd name="adj" fmla="val 10000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6"/>
          <p:cNvSpPr/>
          <p:nvPr/>
        </p:nvSpPr>
        <p:spPr>
          <a:xfrm rot="8100000">
            <a:off x="6038981" y="4536819"/>
            <a:ext cx="122612" cy="122612"/>
          </a:xfrm>
          <a:prstGeom prst="teardrop">
            <a:avLst>
              <a:gd name="adj" fmla="val 100000"/>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6"/>
          <p:cNvSpPr/>
          <p:nvPr/>
        </p:nvSpPr>
        <p:spPr>
          <a:xfrm rot="8100000">
            <a:off x="7181981" y="4570169"/>
            <a:ext cx="122612" cy="122612"/>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9" name="Google Shape;209;p6"/>
          <p:cNvGrpSpPr/>
          <p:nvPr/>
        </p:nvGrpSpPr>
        <p:grpSpPr>
          <a:xfrm>
            <a:off x="-9525" y="4462475"/>
            <a:ext cx="9167825" cy="595300"/>
            <a:chOff x="-9525" y="4462475"/>
            <a:chExt cx="9167825" cy="595300"/>
          </a:xfrm>
        </p:grpSpPr>
        <p:sp>
          <p:nvSpPr>
            <p:cNvPr id="210" name="Google Shape;210;p6"/>
            <p:cNvSpPr/>
            <p:nvPr/>
          </p:nvSpPr>
          <p:spPr>
            <a:xfrm>
              <a:off x="-9525" y="4581525"/>
              <a:ext cx="4205300" cy="476250"/>
            </a:xfrm>
            <a:custGeom>
              <a:avLst/>
              <a:gdLst/>
              <a:ahLst/>
              <a:cxnLst/>
              <a:rect l="l" t="t" r="r" b="b"/>
              <a:pathLst>
                <a:path w="168212" h="19050" extrusionOk="0">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w="9525" cap="flat" cmpd="sng">
              <a:solidFill>
                <a:schemeClr val="accent2"/>
              </a:solidFill>
              <a:prstDash val="solid"/>
              <a:round/>
              <a:headEnd type="none" w="med" len="med"/>
              <a:tailEnd type="none" w="med" len="med"/>
            </a:ln>
          </p:spPr>
        </p:sp>
        <p:sp>
          <p:nvSpPr>
            <p:cNvPr id="211" name="Google Shape;211;p6"/>
            <p:cNvSpPr/>
            <p:nvPr/>
          </p:nvSpPr>
          <p:spPr>
            <a:xfrm>
              <a:off x="4195775" y="4462475"/>
              <a:ext cx="3424225" cy="590550"/>
            </a:xfrm>
            <a:custGeom>
              <a:avLst/>
              <a:gdLst/>
              <a:ahLst/>
              <a:cxnLst/>
              <a:rect l="l" t="t" r="r" b="b"/>
              <a:pathLst>
                <a:path w="136969" h="23622" extrusionOk="0">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w="9525" cap="flat" cmpd="sng">
              <a:solidFill>
                <a:schemeClr val="accent2"/>
              </a:solidFill>
              <a:prstDash val="solid"/>
              <a:round/>
              <a:headEnd type="none" w="med" len="med"/>
              <a:tailEnd type="none" w="med" len="med"/>
            </a:ln>
          </p:spPr>
        </p:sp>
        <p:sp>
          <p:nvSpPr>
            <p:cNvPr id="212" name="Google Shape;212;p6"/>
            <p:cNvSpPr/>
            <p:nvPr/>
          </p:nvSpPr>
          <p:spPr>
            <a:xfrm>
              <a:off x="7624775" y="4472000"/>
              <a:ext cx="1533525" cy="414325"/>
            </a:xfrm>
            <a:custGeom>
              <a:avLst/>
              <a:gdLst/>
              <a:ahLst/>
              <a:cxnLst/>
              <a:rect l="l" t="t" r="r" b="b"/>
              <a:pathLst>
                <a:path w="61341" h="16573" extrusionOk="0">
                  <a:moveTo>
                    <a:pt x="0" y="0"/>
                  </a:moveTo>
                  <a:lnTo>
                    <a:pt x="15049" y="4762"/>
                  </a:lnTo>
                  <a:lnTo>
                    <a:pt x="30670" y="4762"/>
                  </a:lnTo>
                  <a:lnTo>
                    <a:pt x="45910" y="4762"/>
                  </a:lnTo>
                  <a:lnTo>
                    <a:pt x="61341" y="16573"/>
                  </a:lnTo>
                </a:path>
              </a:pathLst>
            </a:custGeom>
            <a:noFill/>
            <a:ln w="9525" cap="flat" cmpd="sng">
              <a:solidFill>
                <a:schemeClr val="accent2"/>
              </a:solidFill>
              <a:prstDash val="solid"/>
              <a:round/>
              <a:headEnd type="none" w="med" len="med"/>
              <a:tailEnd type="none" w="med" len="med"/>
            </a:ln>
          </p:spPr>
        </p:sp>
      </p:grpSp>
      <p:grpSp>
        <p:nvGrpSpPr>
          <p:cNvPr id="213" name="Google Shape;213;p6"/>
          <p:cNvGrpSpPr/>
          <p:nvPr/>
        </p:nvGrpSpPr>
        <p:grpSpPr>
          <a:xfrm>
            <a:off x="-42837" y="4443488"/>
            <a:ext cx="9229575" cy="642788"/>
            <a:chOff x="-42837" y="4443488"/>
            <a:chExt cx="9229575" cy="642788"/>
          </a:xfrm>
        </p:grpSpPr>
        <p:sp>
          <p:nvSpPr>
            <p:cNvPr id="214" name="Google Shape;214;p6"/>
            <p:cNvSpPr/>
            <p:nvPr/>
          </p:nvSpPr>
          <p:spPr>
            <a:xfrm>
              <a:off x="1114450" y="49006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6"/>
            <p:cNvSpPr/>
            <p:nvPr/>
          </p:nvSpPr>
          <p:spPr>
            <a:xfrm>
              <a:off x="1495450" y="502927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6"/>
            <p:cNvSpPr/>
            <p:nvPr/>
          </p:nvSpPr>
          <p:spPr>
            <a:xfrm>
              <a:off x="733450" y="49721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6"/>
            <p:cNvSpPr/>
            <p:nvPr/>
          </p:nvSpPr>
          <p:spPr>
            <a:xfrm>
              <a:off x="352450" y="49626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6"/>
            <p:cNvSpPr/>
            <p:nvPr/>
          </p:nvSpPr>
          <p:spPr>
            <a:xfrm>
              <a:off x="-42837" y="46054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6"/>
            <p:cNvSpPr/>
            <p:nvPr/>
          </p:nvSpPr>
          <p:spPr>
            <a:xfrm>
              <a:off x="1876450" y="48340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6"/>
            <p:cNvSpPr/>
            <p:nvPr/>
          </p:nvSpPr>
          <p:spPr>
            <a:xfrm>
              <a:off x="2257450" y="48292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6"/>
            <p:cNvSpPr/>
            <p:nvPr/>
          </p:nvSpPr>
          <p:spPr>
            <a:xfrm>
              <a:off x="2638450" y="454826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6"/>
            <p:cNvSpPr/>
            <p:nvPr/>
          </p:nvSpPr>
          <p:spPr>
            <a:xfrm>
              <a:off x="3019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6"/>
            <p:cNvSpPr/>
            <p:nvPr/>
          </p:nvSpPr>
          <p:spPr>
            <a:xfrm>
              <a:off x="3400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6"/>
            <p:cNvSpPr/>
            <p:nvPr/>
          </p:nvSpPr>
          <p:spPr>
            <a:xfrm>
              <a:off x="3781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6"/>
            <p:cNvSpPr/>
            <p:nvPr/>
          </p:nvSpPr>
          <p:spPr>
            <a:xfrm>
              <a:off x="4162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6"/>
            <p:cNvSpPr/>
            <p:nvPr/>
          </p:nvSpPr>
          <p:spPr>
            <a:xfrm>
              <a:off x="4543450" y="46673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6"/>
            <p:cNvSpPr/>
            <p:nvPr/>
          </p:nvSpPr>
          <p:spPr>
            <a:xfrm>
              <a:off x="4924450" y="45435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6"/>
            <p:cNvSpPr/>
            <p:nvPr/>
          </p:nvSpPr>
          <p:spPr>
            <a:xfrm>
              <a:off x="5305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6"/>
            <p:cNvSpPr/>
            <p:nvPr/>
          </p:nvSpPr>
          <p:spPr>
            <a:xfrm>
              <a:off x="5686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6"/>
            <p:cNvSpPr/>
            <p:nvPr/>
          </p:nvSpPr>
          <p:spPr>
            <a:xfrm>
              <a:off x="6067450" y="48483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6"/>
            <p:cNvSpPr/>
            <p:nvPr/>
          </p:nvSpPr>
          <p:spPr>
            <a:xfrm>
              <a:off x="6448450" y="47292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6"/>
            <p:cNvSpPr/>
            <p:nvPr/>
          </p:nvSpPr>
          <p:spPr>
            <a:xfrm>
              <a:off x="6829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6"/>
            <p:cNvSpPr/>
            <p:nvPr/>
          </p:nvSpPr>
          <p:spPr>
            <a:xfrm>
              <a:off x="7210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6"/>
            <p:cNvSpPr/>
            <p:nvPr/>
          </p:nvSpPr>
          <p:spPr>
            <a:xfrm>
              <a:off x="7591450" y="44434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6"/>
            <p:cNvSpPr/>
            <p:nvPr/>
          </p:nvSpPr>
          <p:spPr>
            <a:xfrm>
              <a:off x="7972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6"/>
            <p:cNvSpPr/>
            <p:nvPr/>
          </p:nvSpPr>
          <p:spPr>
            <a:xfrm>
              <a:off x="8353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6"/>
            <p:cNvSpPr/>
            <p:nvPr/>
          </p:nvSpPr>
          <p:spPr>
            <a:xfrm>
              <a:off x="8734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6"/>
            <p:cNvSpPr/>
            <p:nvPr/>
          </p:nvSpPr>
          <p:spPr>
            <a:xfrm>
              <a:off x="9129738" y="48673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9" name="Google Shape;239;p6"/>
          <p:cNvSpPr/>
          <p:nvPr/>
        </p:nvSpPr>
        <p:spPr>
          <a:xfrm>
            <a:off x="2990700" y="458620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6"/>
          <p:cNvSpPr/>
          <p:nvPr/>
        </p:nvSpPr>
        <p:spPr>
          <a:xfrm>
            <a:off x="1085700" y="487195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6"/>
          <p:cNvSpPr/>
          <p:nvPr/>
        </p:nvSpPr>
        <p:spPr>
          <a:xfrm>
            <a:off x="4895700" y="4516032"/>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6"/>
          <p:cNvSpPr/>
          <p:nvPr/>
        </p:nvSpPr>
        <p:spPr>
          <a:xfrm rot="8100000">
            <a:off x="8699949" y="4329169"/>
            <a:ext cx="122612" cy="122612"/>
          </a:xfrm>
          <a:prstGeom prst="teardrop">
            <a:avLst>
              <a:gd name="adj" fmla="val 100000"/>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6"/>
          <p:cNvSpPr txBox="1">
            <a:spLocks noGrp="1"/>
          </p:cNvSpPr>
          <p:nvPr>
            <p:ph type="title"/>
          </p:nvPr>
        </p:nvSpPr>
        <p:spPr>
          <a:xfrm>
            <a:off x="1047750" y="634125"/>
            <a:ext cx="6996600" cy="7158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sz="3200"/>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244" name="Google Shape;244;p6"/>
          <p:cNvSpPr txBox="1">
            <a:spLocks noGrp="1"/>
          </p:cNvSpPr>
          <p:nvPr>
            <p:ph type="body" idx="1"/>
          </p:nvPr>
        </p:nvSpPr>
        <p:spPr>
          <a:xfrm>
            <a:off x="1131500" y="1552950"/>
            <a:ext cx="3339900" cy="26658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2000"/>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45" name="Google Shape;245;p6"/>
          <p:cNvSpPr txBox="1">
            <a:spLocks noGrp="1"/>
          </p:cNvSpPr>
          <p:nvPr>
            <p:ph type="body" idx="2"/>
          </p:nvPr>
        </p:nvSpPr>
        <p:spPr>
          <a:xfrm>
            <a:off x="4672563" y="1552950"/>
            <a:ext cx="3339900" cy="26658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2000"/>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46" name="Google Shape;246;p6"/>
          <p:cNvSpPr txBox="1">
            <a:spLocks noGrp="1"/>
          </p:cNvSpPr>
          <p:nvPr>
            <p:ph type="sldNum" idx="12"/>
          </p:nvPr>
        </p:nvSpPr>
        <p:spPr>
          <a:xfrm>
            <a:off x="8556775" y="4826200"/>
            <a:ext cx="548700" cy="3174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grpSp>
        <p:nvGrpSpPr>
          <p:cNvPr id="6" name="Google Shape;6;p1"/>
          <p:cNvGrpSpPr/>
          <p:nvPr/>
        </p:nvGrpSpPr>
        <p:grpSpPr>
          <a:xfrm>
            <a:off x="381000" y="7"/>
            <a:ext cx="8382000" cy="5162348"/>
            <a:chOff x="381000" y="-18750"/>
            <a:chExt cx="8382000" cy="5181000"/>
          </a:xfrm>
        </p:grpSpPr>
        <p:cxnSp>
          <p:nvCxnSpPr>
            <p:cNvPr id="7" name="Google Shape;7;p1"/>
            <p:cNvCxnSpPr/>
            <p:nvPr/>
          </p:nvCxnSpPr>
          <p:spPr>
            <a:xfrm>
              <a:off x="762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8" name="Google Shape;8;p1"/>
            <p:cNvCxnSpPr/>
            <p:nvPr/>
          </p:nvCxnSpPr>
          <p:spPr>
            <a:xfrm>
              <a:off x="1524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9" name="Google Shape;9;p1"/>
            <p:cNvCxnSpPr/>
            <p:nvPr/>
          </p:nvCxnSpPr>
          <p:spPr>
            <a:xfrm>
              <a:off x="2286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0" name="Google Shape;10;p1"/>
            <p:cNvCxnSpPr/>
            <p:nvPr/>
          </p:nvCxnSpPr>
          <p:spPr>
            <a:xfrm>
              <a:off x="3048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1" name="Google Shape;11;p1"/>
            <p:cNvCxnSpPr/>
            <p:nvPr/>
          </p:nvCxnSpPr>
          <p:spPr>
            <a:xfrm>
              <a:off x="3810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2" name="Google Shape;12;p1"/>
            <p:cNvCxnSpPr/>
            <p:nvPr/>
          </p:nvCxnSpPr>
          <p:spPr>
            <a:xfrm>
              <a:off x="4572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3" name="Google Shape;13;p1"/>
            <p:cNvCxnSpPr/>
            <p:nvPr/>
          </p:nvCxnSpPr>
          <p:spPr>
            <a:xfrm>
              <a:off x="5334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4" name="Google Shape;14;p1"/>
            <p:cNvCxnSpPr/>
            <p:nvPr/>
          </p:nvCxnSpPr>
          <p:spPr>
            <a:xfrm>
              <a:off x="6096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5" name="Google Shape;15;p1"/>
            <p:cNvCxnSpPr/>
            <p:nvPr/>
          </p:nvCxnSpPr>
          <p:spPr>
            <a:xfrm>
              <a:off x="6858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6" name="Google Shape;16;p1"/>
            <p:cNvCxnSpPr/>
            <p:nvPr/>
          </p:nvCxnSpPr>
          <p:spPr>
            <a:xfrm>
              <a:off x="7620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7" name="Google Shape;17;p1"/>
            <p:cNvCxnSpPr/>
            <p:nvPr/>
          </p:nvCxnSpPr>
          <p:spPr>
            <a:xfrm>
              <a:off x="8382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8" name="Google Shape;18;p1"/>
            <p:cNvCxnSpPr/>
            <p:nvPr/>
          </p:nvCxnSpPr>
          <p:spPr>
            <a:xfrm>
              <a:off x="381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19" name="Google Shape;19;p1"/>
            <p:cNvCxnSpPr/>
            <p:nvPr/>
          </p:nvCxnSpPr>
          <p:spPr>
            <a:xfrm>
              <a:off x="1143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0" name="Google Shape;20;p1"/>
            <p:cNvCxnSpPr/>
            <p:nvPr/>
          </p:nvCxnSpPr>
          <p:spPr>
            <a:xfrm>
              <a:off x="1905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1" name="Google Shape;21;p1"/>
            <p:cNvCxnSpPr/>
            <p:nvPr/>
          </p:nvCxnSpPr>
          <p:spPr>
            <a:xfrm>
              <a:off x="2667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2" name="Google Shape;22;p1"/>
            <p:cNvCxnSpPr/>
            <p:nvPr/>
          </p:nvCxnSpPr>
          <p:spPr>
            <a:xfrm>
              <a:off x="3429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3" name="Google Shape;23;p1"/>
            <p:cNvCxnSpPr/>
            <p:nvPr/>
          </p:nvCxnSpPr>
          <p:spPr>
            <a:xfrm>
              <a:off x="4191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4" name="Google Shape;24;p1"/>
            <p:cNvCxnSpPr/>
            <p:nvPr/>
          </p:nvCxnSpPr>
          <p:spPr>
            <a:xfrm>
              <a:off x="4953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5" name="Google Shape;25;p1"/>
            <p:cNvCxnSpPr/>
            <p:nvPr/>
          </p:nvCxnSpPr>
          <p:spPr>
            <a:xfrm>
              <a:off x="5715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6" name="Google Shape;26;p1"/>
            <p:cNvCxnSpPr/>
            <p:nvPr/>
          </p:nvCxnSpPr>
          <p:spPr>
            <a:xfrm>
              <a:off x="6477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7" name="Google Shape;27;p1"/>
            <p:cNvCxnSpPr/>
            <p:nvPr/>
          </p:nvCxnSpPr>
          <p:spPr>
            <a:xfrm>
              <a:off x="7239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8" name="Google Shape;28;p1"/>
            <p:cNvCxnSpPr/>
            <p:nvPr/>
          </p:nvCxnSpPr>
          <p:spPr>
            <a:xfrm>
              <a:off x="8001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9" name="Google Shape;29;p1"/>
            <p:cNvCxnSpPr/>
            <p:nvPr/>
          </p:nvCxnSpPr>
          <p:spPr>
            <a:xfrm>
              <a:off x="8763000" y="-18750"/>
              <a:ext cx="0" cy="5181000"/>
            </a:xfrm>
            <a:prstGeom prst="straightConnector1">
              <a:avLst/>
            </a:prstGeom>
            <a:noFill/>
            <a:ln w="9525" cap="flat" cmpd="sng">
              <a:solidFill>
                <a:srgbClr val="F3F3F3"/>
              </a:solidFill>
              <a:prstDash val="dash"/>
              <a:round/>
              <a:headEnd type="none" w="med" len="med"/>
              <a:tailEnd type="none" w="med" len="med"/>
            </a:ln>
          </p:spPr>
        </p:cxnSp>
      </p:grpSp>
      <p:sp>
        <p:nvSpPr>
          <p:cNvPr id="30" name="Google Shape;30;p1"/>
          <p:cNvSpPr txBox="1">
            <a:spLocks noGrp="1"/>
          </p:cNvSpPr>
          <p:nvPr>
            <p:ph type="title"/>
          </p:nvPr>
        </p:nvSpPr>
        <p:spPr>
          <a:xfrm>
            <a:off x="1047750" y="634125"/>
            <a:ext cx="6996600" cy="7158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1pPr>
            <a:lvl2pPr lvl="1"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2pPr>
            <a:lvl3pPr lvl="2"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3pPr>
            <a:lvl4pPr lvl="3"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4pPr>
            <a:lvl5pPr lvl="4"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5pPr>
            <a:lvl6pPr lvl="5"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6pPr>
            <a:lvl7pPr lvl="6"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7pPr>
            <a:lvl8pPr lvl="7"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8pPr>
            <a:lvl9pPr lvl="8"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9pPr>
          </a:lstStyle>
          <a:p>
            <a:endParaRPr/>
          </a:p>
        </p:txBody>
      </p:sp>
      <p:sp>
        <p:nvSpPr>
          <p:cNvPr id="31" name="Google Shape;31;p1"/>
          <p:cNvSpPr txBox="1">
            <a:spLocks noGrp="1"/>
          </p:cNvSpPr>
          <p:nvPr>
            <p:ph type="body" idx="1"/>
          </p:nvPr>
        </p:nvSpPr>
        <p:spPr>
          <a:xfrm>
            <a:off x="1075850" y="1540175"/>
            <a:ext cx="6996600" cy="1922100"/>
          </a:xfrm>
          <a:prstGeom prst="rect">
            <a:avLst/>
          </a:prstGeom>
          <a:noFill/>
          <a:ln>
            <a:noFill/>
          </a:ln>
        </p:spPr>
        <p:txBody>
          <a:bodyPr spcFirstLastPara="1" wrap="square" lIns="91425" tIns="91425" rIns="91425" bIns="91425" anchor="t" anchorCtr="0">
            <a:noAutofit/>
          </a:bodyPr>
          <a:lstStyle>
            <a:lvl1pPr marL="457200" lvl="0" indent="-355600">
              <a:spcBef>
                <a:spcPts val="600"/>
              </a:spcBef>
              <a:spcAft>
                <a:spcPts val="0"/>
              </a:spcAft>
              <a:buClr>
                <a:schemeClr val="dk1"/>
              </a:buClr>
              <a:buSzPts val="2000"/>
              <a:buFont typeface="Source Sans Pro"/>
              <a:buChar char="◉"/>
              <a:defRPr sz="2000">
                <a:solidFill>
                  <a:schemeClr val="dk1"/>
                </a:solidFill>
                <a:latin typeface="Source Sans Pro"/>
                <a:ea typeface="Source Sans Pro"/>
                <a:cs typeface="Source Sans Pro"/>
                <a:sym typeface="Source Sans Pro"/>
              </a:defRPr>
            </a:lvl1pPr>
            <a:lvl2pPr marL="914400" lvl="1"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2pPr>
            <a:lvl3pPr marL="1371600" lvl="2"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3pPr>
            <a:lvl4pPr marL="1828800" lvl="3"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4pPr>
            <a:lvl5pPr marL="2286000" lvl="4"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5pPr>
            <a:lvl6pPr marL="2743200" lvl="5"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6pPr>
            <a:lvl7pPr marL="3200400" lvl="6"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7pPr>
            <a:lvl8pPr marL="3657600" lvl="7"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8pPr>
            <a:lvl9pPr marL="4114800" lvl="8"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9pPr>
          </a:lstStyle>
          <a:p>
            <a:endParaRPr/>
          </a:p>
        </p:txBody>
      </p:sp>
      <p:sp>
        <p:nvSpPr>
          <p:cNvPr id="32" name="Google Shape;32;p1"/>
          <p:cNvSpPr txBox="1">
            <a:spLocks noGrp="1"/>
          </p:cNvSpPr>
          <p:nvPr>
            <p:ph type="sldNum" idx="12"/>
          </p:nvPr>
        </p:nvSpPr>
        <p:spPr>
          <a:xfrm>
            <a:off x="8556775" y="4826200"/>
            <a:ext cx="548700" cy="317400"/>
          </a:xfrm>
          <a:prstGeom prst="rect">
            <a:avLst/>
          </a:prstGeom>
          <a:noFill/>
          <a:ln>
            <a:noFill/>
          </a:ln>
        </p:spPr>
        <p:txBody>
          <a:bodyPr spcFirstLastPara="1" wrap="square" lIns="91425" tIns="91425" rIns="91425" bIns="91425" anchor="t" anchorCtr="0">
            <a:noAutofit/>
          </a:bodyPr>
          <a:lstStyle>
            <a:lvl1pPr lvl="0" algn="r">
              <a:buNone/>
              <a:defRPr sz="1000">
                <a:solidFill>
                  <a:srgbClr val="FFFFFF"/>
                </a:solidFill>
                <a:latin typeface="Oswald"/>
                <a:ea typeface="Oswald"/>
                <a:cs typeface="Oswald"/>
                <a:sym typeface="Oswald"/>
              </a:defRPr>
            </a:lvl1pPr>
            <a:lvl2pPr lvl="1" algn="r">
              <a:buNone/>
              <a:defRPr sz="1000">
                <a:solidFill>
                  <a:srgbClr val="FFFFFF"/>
                </a:solidFill>
                <a:latin typeface="Oswald"/>
                <a:ea typeface="Oswald"/>
                <a:cs typeface="Oswald"/>
                <a:sym typeface="Oswald"/>
              </a:defRPr>
            </a:lvl2pPr>
            <a:lvl3pPr lvl="2" algn="r">
              <a:buNone/>
              <a:defRPr sz="1000">
                <a:solidFill>
                  <a:srgbClr val="FFFFFF"/>
                </a:solidFill>
                <a:latin typeface="Oswald"/>
                <a:ea typeface="Oswald"/>
                <a:cs typeface="Oswald"/>
                <a:sym typeface="Oswald"/>
              </a:defRPr>
            </a:lvl3pPr>
            <a:lvl4pPr lvl="3" algn="r">
              <a:buNone/>
              <a:defRPr sz="1000">
                <a:solidFill>
                  <a:srgbClr val="FFFFFF"/>
                </a:solidFill>
                <a:latin typeface="Oswald"/>
                <a:ea typeface="Oswald"/>
                <a:cs typeface="Oswald"/>
                <a:sym typeface="Oswald"/>
              </a:defRPr>
            </a:lvl4pPr>
            <a:lvl5pPr lvl="4" algn="r">
              <a:buNone/>
              <a:defRPr sz="1000">
                <a:solidFill>
                  <a:srgbClr val="FFFFFF"/>
                </a:solidFill>
                <a:latin typeface="Oswald"/>
                <a:ea typeface="Oswald"/>
                <a:cs typeface="Oswald"/>
                <a:sym typeface="Oswald"/>
              </a:defRPr>
            </a:lvl5pPr>
            <a:lvl6pPr lvl="5" algn="r">
              <a:buNone/>
              <a:defRPr sz="1000">
                <a:solidFill>
                  <a:srgbClr val="FFFFFF"/>
                </a:solidFill>
                <a:latin typeface="Oswald"/>
                <a:ea typeface="Oswald"/>
                <a:cs typeface="Oswald"/>
                <a:sym typeface="Oswald"/>
              </a:defRPr>
            </a:lvl6pPr>
            <a:lvl7pPr lvl="6" algn="r">
              <a:buNone/>
              <a:defRPr sz="1000">
                <a:solidFill>
                  <a:srgbClr val="FFFFFF"/>
                </a:solidFill>
                <a:latin typeface="Oswald"/>
                <a:ea typeface="Oswald"/>
                <a:cs typeface="Oswald"/>
                <a:sym typeface="Oswald"/>
              </a:defRPr>
            </a:lvl7pPr>
            <a:lvl8pPr lvl="7" algn="r">
              <a:buNone/>
              <a:defRPr sz="1000">
                <a:solidFill>
                  <a:srgbClr val="FFFFFF"/>
                </a:solidFill>
                <a:latin typeface="Oswald"/>
                <a:ea typeface="Oswald"/>
                <a:cs typeface="Oswald"/>
                <a:sym typeface="Oswald"/>
              </a:defRPr>
            </a:lvl8pPr>
            <a:lvl9pPr lvl="8" algn="r">
              <a:buNone/>
              <a:defRPr sz="1000">
                <a:solidFill>
                  <a:srgbClr val="FFFFFF"/>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o.osu.edu/dhc-oer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hyperlink" Target="https://creativecommons.org/licenses/by/4.0/"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www.cdc.gov/asthma/most_recent_national_asthma_data.htm"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bingobaker.com/#6580d3b0f50ec677"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hyperlink" Target="https://www.eia.gov/todayinenergy/detail.php?id=48936" TargetMode="External"/><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hyperlink" Target="https://www.epa.gov/sc-mining/basic-information-about-surface-coal-mining-appalachia#what"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hyperlink" Target="https://www.greenleafcommunities.org/the-many-benefits-of-community-gardens/" TargetMode="Externa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hyperlink" Target="https://www.youtube.com/watch?v=O3tkTw9nPao"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ncbi.nlm.nih.gov/books/NBK425844/"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cdc.gov/asthma/most_recent_national_asthma_data.ht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13"/>
          <p:cNvSpPr txBox="1">
            <a:spLocks noGrp="1"/>
          </p:cNvSpPr>
          <p:nvPr>
            <p:ph type="ctrTitle"/>
          </p:nvPr>
        </p:nvSpPr>
        <p:spPr>
          <a:xfrm>
            <a:off x="463550" y="2669458"/>
            <a:ext cx="7994725" cy="1853767"/>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t>Data for Healthy Communities: Introduction to Public Health</a:t>
            </a:r>
            <a:endParaRPr dirty="0"/>
          </a:p>
        </p:txBody>
      </p:sp>
      <p:grpSp>
        <p:nvGrpSpPr>
          <p:cNvPr id="4" name="Group 3">
            <a:extLst>
              <a:ext uri="{FF2B5EF4-FFF2-40B4-BE49-F238E27FC236}">
                <a16:creationId xmlns:a16="http://schemas.microsoft.com/office/drawing/2014/main" id="{6747B042-3B99-405C-8104-234A62C4609A}"/>
              </a:ext>
            </a:extLst>
          </p:cNvPr>
          <p:cNvGrpSpPr/>
          <p:nvPr/>
        </p:nvGrpSpPr>
        <p:grpSpPr>
          <a:xfrm>
            <a:off x="-25810" y="4585167"/>
            <a:ext cx="9195619" cy="784830"/>
            <a:chOff x="-25810" y="4585167"/>
            <a:chExt cx="9195619" cy="784830"/>
          </a:xfrm>
        </p:grpSpPr>
        <p:sp>
          <p:nvSpPr>
            <p:cNvPr id="5" name="Rectangle 11">
              <a:extLst>
                <a:ext uri="{FF2B5EF4-FFF2-40B4-BE49-F238E27FC236}">
                  <a16:creationId xmlns:a16="http://schemas.microsoft.com/office/drawing/2014/main" id="{20DF7002-B664-42BD-852B-692F62C571B2}"/>
                </a:ext>
              </a:extLst>
            </p:cNvPr>
            <p:cNvSpPr>
              <a:spLocks noChangeArrowheads="1"/>
            </p:cNvSpPr>
            <p:nvPr/>
          </p:nvSpPr>
          <p:spPr bwMode="auto">
            <a:xfrm>
              <a:off x="-25810" y="4585167"/>
              <a:ext cx="919561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3"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hlinkClick r:id="rId3"/>
                </a:rPr>
                <a:t>Data for Healthy Communities</a:t>
              </a:r>
              <a:r>
                <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 Lesson 2 </a:t>
              </a: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Version 1.0 </a:t>
              </a: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850" b="0" i="0" u="none" strike="noStrike" cap="none" normalizeH="0" baseline="0" dirty="0">
                  <a:ln>
                    <a:noFill/>
                  </a:ln>
                  <a:solidFill>
                    <a:schemeClr val="tx1"/>
                  </a:solidFill>
                  <a:effectLst/>
                  <a:latin typeface="Arial" panose="020B0604020202020204" pitchFamily="34" charset="0"/>
                  <a:ea typeface="Arial" panose="020B0604020202020204" pitchFamily="34" charset="0"/>
                </a:rPr>
                <a:t>Created by Emily Nutwell and Kelsey Badger</a:t>
              </a:r>
              <a:br>
                <a:rPr kumimoji="0" lang="en-US" altLang="en-US" sz="850" b="0" i="0" u="none" strike="noStrike" cap="none" normalizeH="0" baseline="0" dirty="0">
                  <a:ln>
                    <a:noFill/>
                  </a:ln>
                  <a:solidFill>
                    <a:schemeClr val="tx1"/>
                  </a:solidFill>
                  <a:effectLst/>
                  <a:latin typeface="Arial" panose="020B0604020202020204" pitchFamily="34" charset="0"/>
                  <a:ea typeface="Arial" panose="020B0604020202020204" pitchFamily="34" charset="0"/>
                </a:rPr>
              </a:br>
              <a:r>
                <a:rPr kumimoji="0" lang="en-US" altLang="en-US" sz="850" b="0" i="0" u="none" strike="noStrike" cap="none" normalizeH="0" baseline="0" dirty="0">
                  <a:ln>
                    <a:noFill/>
                  </a:ln>
                  <a:solidFill>
                    <a:schemeClr val="tx1"/>
                  </a:solidFill>
                  <a:effectLst/>
                  <a:latin typeface="Arial" panose="020B0604020202020204" pitchFamily="34" charset="0"/>
                  <a:ea typeface="Arial" panose="020B0604020202020204" pitchFamily="34" charset="0"/>
                </a:rPr>
                <a:t>Licensed for reuse under </a:t>
              </a:r>
              <a:r>
                <a:rPr kumimoji="0" lang="en-US" altLang="en-US" sz="850" b="0" i="0" u="none" strike="noStrike" cap="none" normalizeH="0" baseline="0" dirty="0">
                  <a:ln>
                    <a:noFill/>
                  </a:ln>
                  <a:solidFill>
                    <a:schemeClr val="tx1"/>
                  </a:solidFill>
                  <a:effectLst/>
                  <a:latin typeface="Arial" panose="020B0604020202020204" pitchFamily="34" charset="0"/>
                  <a:ea typeface="Arial" panose="020B0604020202020204" pitchFamily="34" charset="0"/>
                  <a:hlinkClick r:id="rId4"/>
                </a:rPr>
                <a:t>CC-BY 4.0</a:t>
              </a:r>
              <a:br>
                <a:rPr kumimoji="0" lang="en-US" altLang="en-US" sz="850" b="0" i="0" u="sng" strike="noStrike" cap="none" normalizeH="0" baseline="0" dirty="0">
                  <a:ln>
                    <a:noFill/>
                  </a:ln>
                  <a:solidFill>
                    <a:srgbClr val="0000FF"/>
                  </a:solidFill>
                  <a:effectLst/>
                  <a:latin typeface="Arial" panose="020B0604020202020204" pitchFamily="34" charset="0"/>
                  <a:ea typeface="Arial" panose="020B0604020202020204" pitchFamily="34" charset="0"/>
                </a:rPr>
              </a:br>
              <a:endParaRPr kumimoji="0" lang="en-US" altLang="en-US" sz="850" b="0" i="0" u="none" strike="noStrike" cap="none" normalizeH="0" baseline="0" dirty="0">
                <a:ln>
                  <a:noFill/>
                </a:ln>
                <a:solidFill>
                  <a:schemeClr val="tx1"/>
                </a:solidFill>
                <a:effectLst/>
                <a:latin typeface="Arial" panose="020B0604020202020204" pitchFamily="34" charset="0"/>
              </a:endParaRPr>
            </a:p>
          </p:txBody>
        </p:sp>
        <p:pic>
          <p:nvPicPr>
            <p:cNvPr id="6" name="Picture 1" descr="A picture containing text, clipart&#10;&#10;Description automatically generated">
              <a:hlinkClick r:id="rId4"/>
              <a:extLst>
                <a:ext uri="{FF2B5EF4-FFF2-40B4-BE49-F238E27FC236}">
                  <a16:creationId xmlns:a16="http://schemas.microsoft.com/office/drawing/2014/main" id="{42057430-F1EB-447E-A644-80B2D4475E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44897" y="4923504"/>
              <a:ext cx="549275" cy="19050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Health Inequities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
        <p:nvSpPr>
          <p:cNvPr id="7" name="TextBox 6">
            <a:extLst>
              <a:ext uri="{FF2B5EF4-FFF2-40B4-BE49-F238E27FC236}">
                <a16:creationId xmlns:a16="http://schemas.microsoft.com/office/drawing/2014/main" id="{CB98FD19-4A34-94D0-4842-245E6D7A717F}"/>
              </a:ext>
            </a:extLst>
          </p:cNvPr>
          <p:cNvSpPr txBox="1"/>
          <p:nvPr/>
        </p:nvSpPr>
        <p:spPr>
          <a:xfrm>
            <a:off x="6699766" y="1052274"/>
            <a:ext cx="2131359" cy="1815882"/>
          </a:xfrm>
          <a:prstGeom prst="rect">
            <a:avLst/>
          </a:prstGeom>
          <a:noFill/>
        </p:spPr>
        <p:txBody>
          <a:bodyPr wrap="square" lIns="91440" tIns="45720" rIns="91440" bIns="45720" rtlCol="0" anchor="t">
            <a:spAutoFit/>
          </a:bodyPr>
          <a:lstStyle/>
          <a:p>
            <a:r>
              <a:rPr lang="en-US"/>
              <a:t>What is the relationship between age and asthma deaths?</a:t>
            </a:r>
          </a:p>
          <a:p>
            <a:endParaRPr lang="en-US"/>
          </a:p>
          <a:p>
            <a:r>
              <a:rPr lang="en-US"/>
              <a:t>Which groups have an asthma death rate greater than 10 per million?</a:t>
            </a:r>
          </a:p>
        </p:txBody>
      </p:sp>
      <p:pic>
        <p:nvPicPr>
          <p:cNvPr id="5" name="Picture 4">
            <a:extLst>
              <a:ext uri="{FF2B5EF4-FFF2-40B4-BE49-F238E27FC236}">
                <a16:creationId xmlns:a16="http://schemas.microsoft.com/office/drawing/2014/main" id="{90C18A51-0740-4457-DF02-62E7569C2427}"/>
              </a:ext>
            </a:extLst>
          </p:cNvPr>
          <p:cNvPicPr>
            <a:picLocks noChangeAspect="1"/>
          </p:cNvPicPr>
          <p:nvPr/>
        </p:nvPicPr>
        <p:blipFill>
          <a:blip r:embed="rId2"/>
          <a:stretch>
            <a:fillRect/>
          </a:stretch>
        </p:blipFill>
        <p:spPr>
          <a:xfrm>
            <a:off x="423583" y="731554"/>
            <a:ext cx="5405717" cy="3182532"/>
          </a:xfrm>
          <a:prstGeom prst="rect">
            <a:avLst/>
          </a:prstGeom>
          <a:ln>
            <a:solidFill>
              <a:schemeClr val="tx1"/>
            </a:solidFill>
          </a:ln>
        </p:spPr>
      </p:pic>
      <p:sp>
        <p:nvSpPr>
          <p:cNvPr id="6" name="TextBox 5">
            <a:extLst>
              <a:ext uri="{FF2B5EF4-FFF2-40B4-BE49-F238E27FC236}">
                <a16:creationId xmlns:a16="http://schemas.microsoft.com/office/drawing/2014/main" id="{7E7AD26D-932E-B765-6421-1DE9AD0717A4}"/>
              </a:ext>
            </a:extLst>
          </p:cNvPr>
          <p:cNvSpPr txBox="1"/>
          <p:nvPr/>
        </p:nvSpPr>
        <p:spPr>
          <a:xfrm>
            <a:off x="4272572" y="3997675"/>
            <a:ext cx="4612340" cy="577081"/>
          </a:xfrm>
          <a:prstGeom prst="rect">
            <a:avLst/>
          </a:prstGeom>
          <a:noFill/>
        </p:spPr>
        <p:txBody>
          <a:bodyPr wrap="square">
            <a:spAutoFit/>
          </a:bodyPr>
          <a:lstStyle/>
          <a:p>
            <a:r>
              <a:rPr lang="en-US" sz="1050" i="1"/>
              <a:t>From: </a:t>
            </a:r>
            <a:r>
              <a:rPr lang="en-US" sz="1050" i="1">
                <a:hlinkClick r:id="rId3"/>
              </a:rPr>
              <a:t>https://www.cdc.gov/asthma/most_recent_national_asthma_data.htm</a:t>
            </a:r>
            <a:endParaRPr lang="en-US" sz="1050" i="1"/>
          </a:p>
          <a:p>
            <a:endParaRPr lang="en-US" sz="1050" i="1"/>
          </a:p>
        </p:txBody>
      </p:sp>
    </p:spTree>
    <p:extLst>
      <p:ext uri="{BB962C8B-B14F-4D97-AF65-F5344CB8AC3E}">
        <p14:creationId xmlns:p14="http://schemas.microsoft.com/office/powerpoint/2010/main" val="696674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B2159-2059-AA78-0D25-D3D9193BD0F3}"/>
              </a:ext>
            </a:extLst>
          </p:cNvPr>
          <p:cNvSpPr>
            <a:spLocks noGrp="1"/>
          </p:cNvSpPr>
          <p:nvPr>
            <p:ph type="title"/>
          </p:nvPr>
        </p:nvSpPr>
        <p:spPr>
          <a:xfrm>
            <a:off x="1075850" y="297949"/>
            <a:ext cx="6996600" cy="715800"/>
          </a:xfrm>
        </p:spPr>
        <p:txBody>
          <a:bodyPr/>
          <a:lstStyle/>
          <a:p>
            <a:r>
              <a:rPr lang="en-US" dirty="0"/>
              <a:t>PIT, Public Health, and Data</a:t>
            </a:r>
          </a:p>
        </p:txBody>
      </p:sp>
      <p:sp>
        <p:nvSpPr>
          <p:cNvPr id="3" name="Text Placeholder 2">
            <a:extLst>
              <a:ext uri="{FF2B5EF4-FFF2-40B4-BE49-F238E27FC236}">
                <a16:creationId xmlns:a16="http://schemas.microsoft.com/office/drawing/2014/main" id="{E0D9B727-B026-D5E6-A4F5-CE5D90B5E579}"/>
              </a:ext>
            </a:extLst>
          </p:cNvPr>
          <p:cNvSpPr>
            <a:spLocks noGrp="1"/>
          </p:cNvSpPr>
          <p:nvPr>
            <p:ph type="body" idx="1"/>
          </p:nvPr>
        </p:nvSpPr>
        <p:spPr>
          <a:xfrm>
            <a:off x="746397" y="1318297"/>
            <a:ext cx="7550438" cy="2157767"/>
          </a:xfrm>
        </p:spPr>
        <p:txBody>
          <a:bodyPr/>
          <a:lstStyle/>
          <a:p>
            <a:pPr marL="101600" indent="0">
              <a:buNone/>
            </a:pPr>
            <a:r>
              <a:rPr lang="en-US" dirty="0"/>
              <a:t>Public health workers are striving to make communities safer and healthier.</a:t>
            </a:r>
          </a:p>
          <a:p>
            <a:pPr marL="101600" indent="0">
              <a:buNone/>
            </a:pPr>
            <a:endParaRPr lang="en-US" dirty="0"/>
          </a:p>
          <a:p>
            <a:pPr marL="101600" indent="0">
              <a:buNone/>
            </a:pPr>
            <a:r>
              <a:rPr lang="en-US" dirty="0"/>
              <a:t>Collecting, analyzing and using data is the application of technology to understand and solve problems, which make our communities healthier and safer!</a:t>
            </a:r>
          </a:p>
        </p:txBody>
      </p:sp>
      <p:sp>
        <p:nvSpPr>
          <p:cNvPr id="4" name="Slide Number Placeholder 3">
            <a:extLst>
              <a:ext uri="{FF2B5EF4-FFF2-40B4-BE49-F238E27FC236}">
                <a16:creationId xmlns:a16="http://schemas.microsoft.com/office/drawing/2014/main" id="{523DA871-377C-52F6-94E5-D0B4DF6ABD6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Tree>
    <p:extLst>
      <p:ext uri="{BB962C8B-B14F-4D97-AF65-F5344CB8AC3E}">
        <p14:creationId xmlns:p14="http://schemas.microsoft.com/office/powerpoint/2010/main" val="1562973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Health Inequities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
        <p:nvSpPr>
          <p:cNvPr id="5" name="TextBox 4">
            <a:extLst>
              <a:ext uri="{FF2B5EF4-FFF2-40B4-BE49-F238E27FC236}">
                <a16:creationId xmlns:a16="http://schemas.microsoft.com/office/drawing/2014/main" id="{C269E6DC-7AD3-26A5-C504-D23DF6D988C6}"/>
              </a:ext>
            </a:extLst>
          </p:cNvPr>
          <p:cNvSpPr txBox="1"/>
          <p:nvPr/>
        </p:nvSpPr>
        <p:spPr>
          <a:xfrm>
            <a:off x="247474" y="1601431"/>
            <a:ext cx="8357347" cy="954107"/>
          </a:xfrm>
          <a:prstGeom prst="rect">
            <a:avLst/>
          </a:prstGeom>
          <a:noFill/>
        </p:spPr>
        <p:txBody>
          <a:bodyPr wrap="square" rtlCol="0">
            <a:spAutoFit/>
          </a:bodyPr>
          <a:lstStyle/>
          <a:p>
            <a:r>
              <a:rPr lang="en-US"/>
              <a:t>If you were a public health worker, based on the data we looked at, what are some recommendations you would make to address health inequities with regards to asthma prevalence and death rates?</a:t>
            </a:r>
          </a:p>
          <a:p>
            <a:endParaRPr lang="en-US"/>
          </a:p>
          <a:p>
            <a:endParaRPr lang="en-US"/>
          </a:p>
        </p:txBody>
      </p:sp>
      <p:sp>
        <p:nvSpPr>
          <p:cNvPr id="6" name="TextBox 5">
            <a:extLst>
              <a:ext uri="{FF2B5EF4-FFF2-40B4-BE49-F238E27FC236}">
                <a16:creationId xmlns:a16="http://schemas.microsoft.com/office/drawing/2014/main" id="{DA3AD722-E56E-7168-0682-945F7E47890E}"/>
              </a:ext>
            </a:extLst>
          </p:cNvPr>
          <p:cNvSpPr txBox="1"/>
          <p:nvPr/>
        </p:nvSpPr>
        <p:spPr>
          <a:xfrm>
            <a:off x="247474" y="945415"/>
            <a:ext cx="8357347" cy="523220"/>
          </a:xfrm>
          <a:prstGeom prst="rect">
            <a:avLst/>
          </a:prstGeom>
          <a:noFill/>
        </p:spPr>
        <p:txBody>
          <a:bodyPr wrap="square" rtlCol="0">
            <a:spAutoFit/>
          </a:bodyPr>
          <a:lstStyle/>
          <a:p>
            <a:r>
              <a:rPr lang="en-US"/>
              <a:t>Did you observe </a:t>
            </a:r>
            <a:r>
              <a:rPr lang="en-US" sz="1400" kern="100">
                <a:effectLst/>
                <a:latin typeface="+mj-lt"/>
                <a:ea typeface="Calibri" panose="020F0502020204030204" pitchFamily="34" charset="0"/>
                <a:cs typeface="Times New Roman" panose="02020603050405020304" pitchFamily="18" charset="0"/>
              </a:rPr>
              <a:t>segments of the population who had higher prevalence of asthma and higher rates of death from asthma?</a:t>
            </a:r>
            <a:endParaRPr lang="en-US"/>
          </a:p>
        </p:txBody>
      </p:sp>
      <p:sp>
        <p:nvSpPr>
          <p:cNvPr id="8" name="TextBox 7">
            <a:extLst>
              <a:ext uri="{FF2B5EF4-FFF2-40B4-BE49-F238E27FC236}">
                <a16:creationId xmlns:a16="http://schemas.microsoft.com/office/drawing/2014/main" id="{BCEE31BB-BDAB-2096-0C74-62A359CFEE1C}"/>
              </a:ext>
            </a:extLst>
          </p:cNvPr>
          <p:cNvSpPr txBox="1"/>
          <p:nvPr/>
        </p:nvSpPr>
        <p:spPr>
          <a:xfrm>
            <a:off x="212560" y="2289946"/>
            <a:ext cx="4908176" cy="307777"/>
          </a:xfrm>
          <a:prstGeom prst="rect">
            <a:avLst/>
          </a:prstGeom>
          <a:noFill/>
        </p:spPr>
        <p:txBody>
          <a:bodyPr wrap="square" rtlCol="0">
            <a:spAutoFit/>
          </a:bodyPr>
          <a:lstStyle/>
          <a:p>
            <a:r>
              <a:rPr lang="en-US"/>
              <a:t>Remember, triggers for asthma include:</a:t>
            </a:r>
          </a:p>
        </p:txBody>
      </p:sp>
      <p:sp>
        <p:nvSpPr>
          <p:cNvPr id="10" name="TextBox 9">
            <a:extLst>
              <a:ext uri="{FF2B5EF4-FFF2-40B4-BE49-F238E27FC236}">
                <a16:creationId xmlns:a16="http://schemas.microsoft.com/office/drawing/2014/main" id="{08C0267E-934F-C8FB-9256-CA052ACFA90F}"/>
              </a:ext>
            </a:extLst>
          </p:cNvPr>
          <p:cNvSpPr txBox="1"/>
          <p:nvPr/>
        </p:nvSpPr>
        <p:spPr>
          <a:xfrm>
            <a:off x="212560" y="2576085"/>
            <a:ext cx="2967669" cy="954107"/>
          </a:xfrm>
          <a:prstGeom prst="rect">
            <a:avLst/>
          </a:prstGeom>
          <a:noFill/>
        </p:spPr>
        <p:txBody>
          <a:bodyPr wrap="square" rtlCol="0">
            <a:spAutoFit/>
          </a:bodyPr>
          <a:lstStyle/>
          <a:p>
            <a:pPr marL="285750" indent="-285750">
              <a:buFont typeface="Wingdings" panose="05000000000000000000" pitchFamily="2" charset="2"/>
              <a:buChar char="ü"/>
            </a:pPr>
            <a:r>
              <a:rPr lang="en-US"/>
              <a:t>Infections (cold, flu)</a:t>
            </a:r>
          </a:p>
          <a:p>
            <a:pPr marL="285750" indent="-285750">
              <a:buFont typeface="Wingdings" panose="05000000000000000000" pitchFamily="2" charset="2"/>
              <a:buChar char="ü"/>
            </a:pPr>
            <a:r>
              <a:rPr lang="en-US"/>
              <a:t>Allergies</a:t>
            </a:r>
          </a:p>
          <a:p>
            <a:pPr marL="285750" indent="-285750">
              <a:buFont typeface="Wingdings" panose="05000000000000000000" pitchFamily="2" charset="2"/>
              <a:buChar char="ü"/>
            </a:pPr>
            <a:r>
              <a:rPr lang="en-US"/>
              <a:t>Smoke, fumes, pollution</a:t>
            </a:r>
          </a:p>
          <a:p>
            <a:pPr marL="285750" indent="-285750">
              <a:buFont typeface="Wingdings" panose="05000000000000000000" pitchFamily="2" charset="2"/>
              <a:buChar char="ü"/>
            </a:pPr>
            <a:r>
              <a:rPr lang="en-US"/>
              <a:t>Exercise</a:t>
            </a:r>
          </a:p>
        </p:txBody>
      </p:sp>
      <p:sp>
        <p:nvSpPr>
          <p:cNvPr id="11" name="TextBox 10">
            <a:extLst>
              <a:ext uri="{FF2B5EF4-FFF2-40B4-BE49-F238E27FC236}">
                <a16:creationId xmlns:a16="http://schemas.microsoft.com/office/drawing/2014/main" id="{C72D0D28-16BB-678B-6C70-4BAFDA9C9A10}"/>
              </a:ext>
            </a:extLst>
          </p:cNvPr>
          <p:cNvSpPr txBox="1"/>
          <p:nvPr/>
        </p:nvSpPr>
        <p:spPr>
          <a:xfrm>
            <a:off x="2704396" y="2555538"/>
            <a:ext cx="2967669" cy="954107"/>
          </a:xfrm>
          <a:prstGeom prst="rect">
            <a:avLst/>
          </a:prstGeom>
          <a:noFill/>
        </p:spPr>
        <p:txBody>
          <a:bodyPr wrap="square" rtlCol="0">
            <a:spAutoFit/>
          </a:bodyPr>
          <a:lstStyle/>
          <a:p>
            <a:pPr marL="285750" indent="-285750">
              <a:buFont typeface="Wingdings" panose="05000000000000000000" pitchFamily="2" charset="2"/>
              <a:buChar char="ü"/>
            </a:pPr>
            <a:r>
              <a:rPr lang="en-US"/>
              <a:t>Certain medications</a:t>
            </a:r>
          </a:p>
          <a:p>
            <a:pPr marL="285750" indent="-285750">
              <a:buFont typeface="Wingdings" panose="05000000000000000000" pitchFamily="2" charset="2"/>
              <a:buChar char="ü"/>
            </a:pPr>
            <a:r>
              <a:rPr lang="en-US"/>
              <a:t>Emotions, including stress</a:t>
            </a:r>
          </a:p>
          <a:p>
            <a:pPr marL="285750" indent="-285750">
              <a:buFont typeface="Wingdings" panose="05000000000000000000" pitchFamily="2" charset="2"/>
              <a:buChar char="ü"/>
            </a:pPr>
            <a:r>
              <a:rPr lang="en-US"/>
              <a:t>Weather</a:t>
            </a:r>
          </a:p>
          <a:p>
            <a:pPr marL="285750" indent="-285750">
              <a:buFont typeface="Wingdings" panose="05000000000000000000" pitchFamily="2" charset="2"/>
              <a:buChar char="ü"/>
            </a:pPr>
            <a:r>
              <a:rPr lang="en-US"/>
              <a:t>Mold/damp conditions</a:t>
            </a:r>
          </a:p>
        </p:txBody>
      </p:sp>
    </p:spTree>
    <p:extLst>
      <p:ext uri="{BB962C8B-B14F-4D97-AF65-F5344CB8AC3E}">
        <p14:creationId xmlns:p14="http://schemas.microsoft.com/office/powerpoint/2010/main" val="3709955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4317C-1A23-FFAB-6EB5-CBF994EEF33E}"/>
              </a:ext>
            </a:extLst>
          </p:cNvPr>
          <p:cNvSpPr>
            <a:spLocks noGrp="1"/>
          </p:cNvSpPr>
          <p:nvPr>
            <p:ph type="title"/>
          </p:nvPr>
        </p:nvSpPr>
        <p:spPr>
          <a:xfrm>
            <a:off x="1075850" y="291225"/>
            <a:ext cx="6996600" cy="715800"/>
          </a:xfrm>
        </p:spPr>
        <p:txBody>
          <a:bodyPr/>
          <a:lstStyle/>
          <a:p>
            <a:r>
              <a:rPr lang="en-US"/>
              <a:t>Summary</a:t>
            </a:r>
          </a:p>
        </p:txBody>
      </p:sp>
      <p:sp>
        <p:nvSpPr>
          <p:cNvPr id="4" name="Slide Number Placeholder 3">
            <a:extLst>
              <a:ext uri="{FF2B5EF4-FFF2-40B4-BE49-F238E27FC236}">
                <a16:creationId xmlns:a16="http://schemas.microsoft.com/office/drawing/2014/main" id="{1315516E-A263-5180-1FBA-2BA1A979C15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
        <p:nvSpPr>
          <p:cNvPr id="7" name="TextBox 6">
            <a:extLst>
              <a:ext uri="{FF2B5EF4-FFF2-40B4-BE49-F238E27FC236}">
                <a16:creationId xmlns:a16="http://schemas.microsoft.com/office/drawing/2014/main" id="{698D328B-182B-0688-8364-2864C6916A20}"/>
              </a:ext>
            </a:extLst>
          </p:cNvPr>
          <p:cNvSpPr txBox="1"/>
          <p:nvPr/>
        </p:nvSpPr>
        <p:spPr>
          <a:xfrm>
            <a:off x="289112" y="1173863"/>
            <a:ext cx="8505264" cy="2923877"/>
          </a:xfrm>
          <a:prstGeom prst="rect">
            <a:avLst/>
          </a:prstGeom>
          <a:noFill/>
        </p:spPr>
        <p:txBody>
          <a:bodyPr wrap="square">
            <a:spAutoFit/>
          </a:bodyPr>
          <a:lstStyle/>
          <a:p>
            <a:pPr marL="285750" indent="-285750">
              <a:buFont typeface="Wingdings" panose="05000000000000000000" pitchFamily="2" charset="2"/>
              <a:buChar char="ü"/>
            </a:pPr>
            <a:r>
              <a:rPr lang="en-US" b="1" dirty="0">
                <a:solidFill>
                  <a:schemeClr val="accent5">
                    <a:lumMod val="75000"/>
                  </a:schemeClr>
                </a:solidFill>
              </a:rPr>
              <a:t>Individual health </a:t>
            </a:r>
            <a:r>
              <a:rPr lang="en-US" dirty="0"/>
              <a:t>focuses on treatment of individuals, typically using medication, surgery, and other patient-focused interventions.</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b="1" dirty="0">
                <a:solidFill>
                  <a:schemeClr val="accent3">
                    <a:lumMod val="75000"/>
                  </a:schemeClr>
                </a:solidFill>
              </a:rPr>
              <a:t>Public health </a:t>
            </a:r>
            <a:r>
              <a:rPr lang="en-US" dirty="0"/>
              <a:t>stresses disease prevention through community interventions to make communities safer and healthier for everybody.</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sz="1400" b="1" kern="100" dirty="0">
                <a:solidFill>
                  <a:schemeClr val="accent5">
                    <a:lumMod val="75000"/>
                  </a:schemeClr>
                </a:solidFill>
                <a:effectLst/>
                <a:latin typeface="+mj-lt"/>
                <a:ea typeface="Calibri" panose="020F0502020204030204" pitchFamily="34" charset="0"/>
                <a:cs typeface="Times New Roman" panose="02020603050405020304" pitchFamily="18" charset="0"/>
              </a:rPr>
              <a:t>Health inequities </a:t>
            </a:r>
            <a:r>
              <a:rPr lang="en-US" sz="1400" kern="100" dirty="0">
                <a:effectLst/>
                <a:latin typeface="+mj-lt"/>
                <a:ea typeface="Calibri" panose="020F0502020204030204" pitchFamily="34" charset="0"/>
                <a:cs typeface="Times New Roman" panose="02020603050405020304" pitchFamily="18" charset="0"/>
              </a:rPr>
              <a:t>are systemic, ingrained, and unjust barriers that prevent segments of the population from the opportunity of being healthy.</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a:t>We can </a:t>
            </a:r>
            <a:r>
              <a:rPr lang="en-US" b="1" dirty="0">
                <a:solidFill>
                  <a:schemeClr val="accent3">
                    <a:lumMod val="75000"/>
                  </a:schemeClr>
                </a:solidFill>
              </a:rPr>
              <a:t>use data </a:t>
            </a:r>
            <a:r>
              <a:rPr lang="en-US" dirty="0"/>
              <a:t>to show that health inequities exist and propose solutions which may address these inequities to improve everyone’s health outcomes and </a:t>
            </a:r>
            <a:r>
              <a:rPr lang="en-US" sz="1600" b="1" dirty="0">
                <a:solidFill>
                  <a:schemeClr val="accent1">
                    <a:lumMod val="50000"/>
                  </a:schemeClr>
                </a:solidFill>
              </a:rPr>
              <a:t>make our communities healthier</a:t>
            </a:r>
            <a:r>
              <a:rPr lang="en-US" b="1" dirty="0">
                <a:solidFill>
                  <a:schemeClr val="accent1">
                    <a:lumMod val="50000"/>
                  </a:schemeClr>
                </a:solidFill>
              </a:rPr>
              <a:t>!</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endParaRPr lang="en-US" dirty="0"/>
          </a:p>
        </p:txBody>
      </p:sp>
    </p:spTree>
    <p:extLst>
      <p:ext uri="{BB962C8B-B14F-4D97-AF65-F5344CB8AC3E}">
        <p14:creationId xmlns:p14="http://schemas.microsoft.com/office/powerpoint/2010/main" val="1463607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13"/>
          <p:cNvSpPr txBox="1">
            <a:spLocks noGrp="1"/>
          </p:cNvSpPr>
          <p:nvPr>
            <p:ph type="ctrTitle"/>
          </p:nvPr>
        </p:nvSpPr>
        <p:spPr>
          <a:xfrm>
            <a:off x="463550" y="3363425"/>
            <a:ext cx="7994725" cy="1159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a:t>Data for Healthy Communities: Community Garden Project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p:txBody>
          <a:bodyPr/>
          <a:lstStyle/>
          <a:p>
            <a:r>
              <a:rPr lang="en-US"/>
              <a:t>Project Question</a:t>
            </a:r>
          </a:p>
        </p:txBody>
      </p:sp>
      <p:sp>
        <p:nvSpPr>
          <p:cNvPr id="6" name="Text Placeholder 5">
            <a:extLst>
              <a:ext uri="{FF2B5EF4-FFF2-40B4-BE49-F238E27FC236}">
                <a16:creationId xmlns:a16="http://schemas.microsoft.com/office/drawing/2014/main" id="{544642A0-3AC4-4527-B8AF-058615EC46D4}"/>
              </a:ext>
            </a:extLst>
          </p:cNvPr>
          <p:cNvSpPr>
            <a:spLocks noGrp="1"/>
          </p:cNvSpPr>
          <p:nvPr>
            <p:ph type="body" idx="1"/>
          </p:nvPr>
        </p:nvSpPr>
        <p:spPr>
          <a:xfrm>
            <a:off x="336550" y="1552950"/>
            <a:ext cx="4134850" cy="2665800"/>
          </a:xfrm>
        </p:spPr>
        <p:txBody>
          <a:bodyPr/>
          <a:lstStyle/>
          <a:p>
            <a:pPr marL="114300" indent="0">
              <a:buNone/>
            </a:pPr>
            <a:r>
              <a:rPr lang="en-US"/>
              <a:t>A Franklin County grant will help create a new </a:t>
            </a:r>
            <a:r>
              <a:rPr lang="en-US" b="1">
                <a:solidFill>
                  <a:schemeClr val="accent4">
                    <a:lumMod val="75000"/>
                  </a:schemeClr>
                </a:solidFill>
              </a:rPr>
              <a:t>community garden</a:t>
            </a:r>
            <a:r>
              <a:rPr lang="en-US"/>
              <a:t> somewhere in the Columbus area. </a:t>
            </a:r>
          </a:p>
          <a:p>
            <a:pPr marL="114300" indent="0">
              <a:buNone/>
            </a:pPr>
            <a:endParaRPr lang="en-US"/>
          </a:p>
          <a:p>
            <a:pPr marL="114300" indent="0">
              <a:buNone/>
            </a:pPr>
            <a:r>
              <a:rPr lang="en-US" b="1"/>
              <a:t>Using </a:t>
            </a:r>
            <a:r>
              <a:rPr lang="en-US" b="1">
                <a:solidFill>
                  <a:schemeClr val="accent2"/>
                </a:solidFill>
              </a:rPr>
              <a:t>data as evidence</a:t>
            </a:r>
            <a:r>
              <a:rPr lang="en-US" b="1"/>
              <a:t>, which neighborhood do you think they should choose?</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1026" name="Picture 2" descr="yellow flowers on the garden">
            <a:extLst>
              <a:ext uri="{FF2B5EF4-FFF2-40B4-BE49-F238E27FC236}">
                <a16:creationId xmlns:a16="http://schemas.microsoft.com/office/drawing/2014/main" id="{11CABEE3-F5E6-44D9-A372-1952BCE96B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2602" y="1552950"/>
            <a:ext cx="3997054" cy="266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0784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D49B9-CC21-83CD-19CF-9E40558B9BDD}"/>
              </a:ext>
            </a:extLst>
          </p:cNvPr>
          <p:cNvSpPr>
            <a:spLocks noGrp="1"/>
          </p:cNvSpPr>
          <p:nvPr>
            <p:ph type="title"/>
          </p:nvPr>
        </p:nvSpPr>
        <p:spPr>
          <a:xfrm>
            <a:off x="993962" y="123136"/>
            <a:ext cx="6996600" cy="715800"/>
          </a:xfrm>
        </p:spPr>
        <p:txBody>
          <a:bodyPr/>
          <a:lstStyle/>
          <a:p>
            <a:r>
              <a:rPr lang="en-US" dirty="0"/>
              <a:t>Let’s start learning about the data!</a:t>
            </a:r>
          </a:p>
        </p:txBody>
      </p:sp>
      <p:sp>
        <p:nvSpPr>
          <p:cNvPr id="4" name="Slide Number Placeholder 3">
            <a:extLst>
              <a:ext uri="{FF2B5EF4-FFF2-40B4-BE49-F238E27FC236}">
                <a16:creationId xmlns:a16="http://schemas.microsoft.com/office/drawing/2014/main" id="{EB100E87-AACD-771F-6FE8-F44798C6D6C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
        <p:nvSpPr>
          <p:cNvPr id="5" name="TextBox 4">
            <a:extLst>
              <a:ext uri="{FF2B5EF4-FFF2-40B4-BE49-F238E27FC236}">
                <a16:creationId xmlns:a16="http://schemas.microsoft.com/office/drawing/2014/main" id="{AB424409-08E2-E26F-38DF-063A4D111282}"/>
              </a:ext>
            </a:extLst>
          </p:cNvPr>
          <p:cNvSpPr txBox="1"/>
          <p:nvPr/>
        </p:nvSpPr>
        <p:spPr>
          <a:xfrm>
            <a:off x="276296" y="1654097"/>
            <a:ext cx="8220599" cy="1569660"/>
          </a:xfrm>
          <a:prstGeom prst="rect">
            <a:avLst/>
          </a:prstGeom>
          <a:noFill/>
        </p:spPr>
        <p:txBody>
          <a:bodyPr wrap="square" rtlCol="0">
            <a:spAutoFit/>
          </a:bodyPr>
          <a:lstStyle/>
          <a:p>
            <a:pPr marL="285750" indent="-285750">
              <a:buFont typeface="Wingdings" panose="05000000000000000000" pitchFamily="2" charset="2"/>
              <a:buChar char="ü"/>
            </a:pPr>
            <a:r>
              <a:rPr lang="en-US" sz="1600" dirty="0">
                <a:solidFill>
                  <a:schemeClr val="tx1"/>
                </a:solidFill>
              </a:rPr>
              <a:t>We’ll be using </a:t>
            </a:r>
            <a:r>
              <a:rPr lang="en-US" sz="1600" b="1" dirty="0">
                <a:solidFill>
                  <a:schemeClr val="accent1">
                    <a:lumMod val="75000"/>
                  </a:schemeClr>
                </a:solidFill>
              </a:rPr>
              <a:t>REAL DATA </a:t>
            </a:r>
            <a:r>
              <a:rPr lang="en-US" sz="1600" dirty="0">
                <a:solidFill>
                  <a:schemeClr val="tx1"/>
                </a:solidFill>
              </a:rPr>
              <a:t>from the CDC (Centers for Disease Control) about environmental justice.</a:t>
            </a:r>
          </a:p>
          <a:p>
            <a:pPr marL="285750" indent="-285750">
              <a:buFont typeface="Wingdings" panose="05000000000000000000" pitchFamily="2" charset="2"/>
              <a:buChar char="ü"/>
            </a:pPr>
            <a:endParaRPr lang="en-US" sz="1600" dirty="0"/>
          </a:p>
          <a:p>
            <a:pPr marL="285750" indent="-285750">
              <a:buFont typeface="Wingdings" panose="05000000000000000000" pitchFamily="2" charset="2"/>
              <a:buChar char="ü"/>
            </a:pPr>
            <a:r>
              <a:rPr lang="en-US" sz="1600" dirty="0"/>
              <a:t>Public health workers, policy makers, and health providers can </a:t>
            </a:r>
            <a:r>
              <a:rPr lang="en-US" sz="1600" b="1" dirty="0">
                <a:solidFill>
                  <a:schemeClr val="accent1">
                    <a:lumMod val="75000"/>
                  </a:schemeClr>
                </a:solidFill>
              </a:rPr>
              <a:t>use data </a:t>
            </a:r>
            <a:r>
              <a:rPr lang="en-US" sz="1600" dirty="0"/>
              <a:t>to advocate for change to make their communities healthier.</a:t>
            </a:r>
          </a:p>
          <a:p>
            <a:endParaRPr lang="en-US" sz="1600" dirty="0"/>
          </a:p>
        </p:txBody>
      </p:sp>
    </p:spTree>
    <p:extLst>
      <p:ext uri="{BB962C8B-B14F-4D97-AF65-F5344CB8AC3E}">
        <p14:creationId xmlns:p14="http://schemas.microsoft.com/office/powerpoint/2010/main" val="24625830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A6397-32B5-4C2F-A11F-C2396AB7FA67}"/>
              </a:ext>
            </a:extLst>
          </p:cNvPr>
          <p:cNvSpPr>
            <a:spLocks noGrp="1"/>
          </p:cNvSpPr>
          <p:nvPr>
            <p:ph type="title"/>
          </p:nvPr>
        </p:nvSpPr>
        <p:spPr>
          <a:xfrm>
            <a:off x="1047750" y="184163"/>
            <a:ext cx="6996600" cy="615937"/>
          </a:xfrm>
        </p:spPr>
        <p:txBody>
          <a:bodyPr/>
          <a:lstStyle/>
          <a:p>
            <a:r>
              <a:rPr lang="en-US"/>
              <a:t>Which data?</a:t>
            </a:r>
          </a:p>
        </p:txBody>
      </p:sp>
      <p:sp>
        <p:nvSpPr>
          <p:cNvPr id="4" name="Slide Number Placeholder 3">
            <a:extLst>
              <a:ext uri="{FF2B5EF4-FFF2-40B4-BE49-F238E27FC236}">
                <a16:creationId xmlns:a16="http://schemas.microsoft.com/office/drawing/2014/main" id="{8B98EE39-3206-4940-A6C7-28AACB67DC9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pic>
        <p:nvPicPr>
          <p:cNvPr id="5" name="Picture 4">
            <a:extLst>
              <a:ext uri="{FF2B5EF4-FFF2-40B4-BE49-F238E27FC236}">
                <a16:creationId xmlns:a16="http://schemas.microsoft.com/office/drawing/2014/main" id="{D6F4D2CC-6578-4326-BD55-4D0130EF9907}"/>
              </a:ext>
            </a:extLst>
          </p:cNvPr>
          <p:cNvPicPr>
            <a:picLocks noChangeAspect="1"/>
          </p:cNvPicPr>
          <p:nvPr/>
        </p:nvPicPr>
        <p:blipFill>
          <a:blip r:embed="rId2"/>
          <a:stretch>
            <a:fillRect/>
          </a:stretch>
        </p:blipFill>
        <p:spPr>
          <a:xfrm>
            <a:off x="394607" y="1214795"/>
            <a:ext cx="2715312" cy="2881755"/>
          </a:xfrm>
          <a:prstGeom prst="rect">
            <a:avLst/>
          </a:prstGeom>
        </p:spPr>
      </p:pic>
      <p:pic>
        <p:nvPicPr>
          <p:cNvPr id="6" name="Picture 5">
            <a:extLst>
              <a:ext uri="{FF2B5EF4-FFF2-40B4-BE49-F238E27FC236}">
                <a16:creationId xmlns:a16="http://schemas.microsoft.com/office/drawing/2014/main" id="{C34BBC60-78C1-4294-A5D4-745C86610F17}"/>
              </a:ext>
            </a:extLst>
          </p:cNvPr>
          <p:cNvPicPr>
            <a:picLocks noChangeAspect="1"/>
          </p:cNvPicPr>
          <p:nvPr/>
        </p:nvPicPr>
        <p:blipFill rotWithShape="1">
          <a:blip r:embed="rId3"/>
          <a:srcRect l="1" r="47078"/>
          <a:stretch/>
        </p:blipFill>
        <p:spPr>
          <a:xfrm>
            <a:off x="4095809" y="1378475"/>
            <a:ext cx="4839185" cy="2718075"/>
          </a:xfrm>
          <a:prstGeom prst="rect">
            <a:avLst/>
          </a:prstGeom>
        </p:spPr>
      </p:pic>
      <p:sp>
        <p:nvSpPr>
          <p:cNvPr id="8" name="Arrow: Right 7">
            <a:extLst>
              <a:ext uri="{FF2B5EF4-FFF2-40B4-BE49-F238E27FC236}">
                <a16:creationId xmlns:a16="http://schemas.microsoft.com/office/drawing/2014/main" id="{C421403C-7778-433A-B93C-D685F1B85C49}"/>
              </a:ext>
            </a:extLst>
          </p:cNvPr>
          <p:cNvSpPr/>
          <p:nvPr/>
        </p:nvSpPr>
        <p:spPr>
          <a:xfrm>
            <a:off x="3109919" y="2572785"/>
            <a:ext cx="928681" cy="32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A787AE43-F028-45D4-A08D-DF85C41B8DDD}"/>
              </a:ext>
            </a:extLst>
          </p:cNvPr>
          <p:cNvSpPr txBox="1">
            <a:spLocks/>
          </p:cNvSpPr>
          <p:nvPr/>
        </p:nvSpPr>
        <p:spPr>
          <a:xfrm>
            <a:off x="1073700" y="693275"/>
            <a:ext cx="6996600" cy="61593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1"/>
              </a:buClr>
              <a:buSzPts val="2000"/>
              <a:buFont typeface="Oswald"/>
              <a:buNone/>
              <a:defRPr sz="3200" b="1" i="0" u="none" strike="noStrike" cap="none">
                <a:solidFill>
                  <a:schemeClr val="accent1"/>
                </a:solidFill>
                <a:latin typeface="Oswald"/>
                <a:ea typeface="Oswald"/>
                <a:cs typeface="Oswald"/>
                <a:sym typeface="Oswald"/>
              </a:defRPr>
            </a:lvl1pPr>
            <a:lvl2pPr marR="0" lvl="1"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2pPr>
            <a:lvl3pPr marR="0" lvl="2"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3pPr>
            <a:lvl4pPr marR="0" lvl="3"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4pPr>
            <a:lvl5pPr marR="0" lvl="4"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5pPr>
            <a:lvl6pPr marR="0" lvl="5"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6pPr>
            <a:lvl7pPr marR="0" lvl="6"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7pPr>
            <a:lvl8pPr marR="0" lvl="7"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8pPr>
            <a:lvl9pPr marR="0" lvl="8"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9pPr>
          </a:lstStyle>
          <a:p>
            <a:r>
              <a:rPr lang="en-US" sz="2400">
                <a:solidFill>
                  <a:schemeClr val="accent4"/>
                </a:solidFill>
              </a:rPr>
              <a:t>Environmental Justice Index</a:t>
            </a:r>
          </a:p>
        </p:txBody>
      </p:sp>
    </p:spTree>
    <p:extLst>
      <p:ext uri="{BB962C8B-B14F-4D97-AF65-F5344CB8AC3E}">
        <p14:creationId xmlns:p14="http://schemas.microsoft.com/office/powerpoint/2010/main" val="3965368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E7B88-B011-5CD6-6E07-9B527E97D01B}"/>
              </a:ext>
            </a:extLst>
          </p:cNvPr>
          <p:cNvSpPr>
            <a:spLocks noGrp="1"/>
          </p:cNvSpPr>
          <p:nvPr>
            <p:ph type="title"/>
          </p:nvPr>
        </p:nvSpPr>
        <p:spPr>
          <a:xfrm>
            <a:off x="998444" y="96805"/>
            <a:ext cx="6996600" cy="715800"/>
          </a:xfrm>
        </p:spPr>
        <p:txBody>
          <a:bodyPr/>
          <a:lstStyle/>
          <a:p>
            <a:r>
              <a:rPr lang="en-US" dirty="0"/>
              <a:t>EJI BINGO</a:t>
            </a:r>
          </a:p>
        </p:txBody>
      </p:sp>
      <p:sp>
        <p:nvSpPr>
          <p:cNvPr id="4" name="Slide Number Placeholder 3">
            <a:extLst>
              <a:ext uri="{FF2B5EF4-FFF2-40B4-BE49-F238E27FC236}">
                <a16:creationId xmlns:a16="http://schemas.microsoft.com/office/drawing/2014/main" id="{0E5A2DB5-AEBC-979B-0398-F410CFB7A0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
        <p:nvSpPr>
          <p:cNvPr id="5" name="Rectangle 4">
            <a:extLst>
              <a:ext uri="{FF2B5EF4-FFF2-40B4-BE49-F238E27FC236}">
                <a16:creationId xmlns:a16="http://schemas.microsoft.com/office/drawing/2014/main" id="{0D86252E-3543-54E7-AFE5-D5F3D5540D62}"/>
              </a:ext>
            </a:extLst>
          </p:cNvPr>
          <p:cNvSpPr/>
          <p:nvPr/>
        </p:nvSpPr>
        <p:spPr>
          <a:xfrm>
            <a:off x="349623" y="1773503"/>
            <a:ext cx="968189" cy="902457"/>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2459A87-F657-0DFF-3429-99756DA0670F}"/>
              </a:ext>
            </a:extLst>
          </p:cNvPr>
          <p:cNvSpPr txBox="1"/>
          <p:nvPr/>
        </p:nvSpPr>
        <p:spPr>
          <a:xfrm>
            <a:off x="1601144" y="938741"/>
            <a:ext cx="5889812" cy="523220"/>
          </a:xfrm>
          <a:prstGeom prst="rect">
            <a:avLst/>
          </a:prstGeom>
          <a:noFill/>
        </p:spPr>
        <p:txBody>
          <a:bodyPr wrap="square" rtlCol="0">
            <a:spAutoFit/>
          </a:bodyPr>
          <a:lstStyle/>
          <a:p>
            <a:r>
              <a:rPr lang="en-US" dirty="0"/>
              <a:t>Data measuring or describing social vulnerability (minority status, poverty, education, age, disability, unemployment…)</a:t>
            </a:r>
          </a:p>
        </p:txBody>
      </p:sp>
      <p:sp>
        <p:nvSpPr>
          <p:cNvPr id="7" name="Rectangle 6">
            <a:extLst>
              <a:ext uri="{FF2B5EF4-FFF2-40B4-BE49-F238E27FC236}">
                <a16:creationId xmlns:a16="http://schemas.microsoft.com/office/drawing/2014/main" id="{D5104513-C4DC-524E-E985-3381E0B51275}"/>
              </a:ext>
            </a:extLst>
          </p:cNvPr>
          <p:cNvSpPr/>
          <p:nvPr/>
        </p:nvSpPr>
        <p:spPr>
          <a:xfrm>
            <a:off x="349623" y="2817908"/>
            <a:ext cx="968189" cy="902457"/>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57D3950-3E01-B823-D43F-024D2D42175B}"/>
              </a:ext>
            </a:extLst>
          </p:cNvPr>
          <p:cNvSpPr txBox="1"/>
          <p:nvPr/>
        </p:nvSpPr>
        <p:spPr>
          <a:xfrm>
            <a:off x="1601144" y="3007526"/>
            <a:ext cx="5889812" cy="523220"/>
          </a:xfrm>
          <a:prstGeom prst="rect">
            <a:avLst/>
          </a:prstGeom>
          <a:noFill/>
        </p:spPr>
        <p:txBody>
          <a:bodyPr wrap="square" rtlCol="0">
            <a:spAutoFit/>
          </a:bodyPr>
          <a:lstStyle/>
          <a:p>
            <a:r>
              <a:rPr lang="en-US" dirty="0"/>
              <a:t>Data measuring or describing health vulnerability (asthma, diabetes, mental health…)</a:t>
            </a:r>
          </a:p>
        </p:txBody>
      </p:sp>
      <p:sp>
        <p:nvSpPr>
          <p:cNvPr id="9" name="Rectangle 8">
            <a:extLst>
              <a:ext uri="{FF2B5EF4-FFF2-40B4-BE49-F238E27FC236}">
                <a16:creationId xmlns:a16="http://schemas.microsoft.com/office/drawing/2014/main" id="{B3AE8B69-3F5A-F463-0A6A-B7BCB5A59C2E}"/>
              </a:ext>
            </a:extLst>
          </p:cNvPr>
          <p:cNvSpPr/>
          <p:nvPr/>
        </p:nvSpPr>
        <p:spPr>
          <a:xfrm>
            <a:off x="349623" y="729098"/>
            <a:ext cx="968189" cy="902457"/>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0592E1F-7BCA-2AAF-244A-DC145875D505}"/>
              </a:ext>
            </a:extLst>
          </p:cNvPr>
          <p:cNvSpPr txBox="1"/>
          <p:nvPr/>
        </p:nvSpPr>
        <p:spPr>
          <a:xfrm>
            <a:off x="1551838" y="2047311"/>
            <a:ext cx="5889812" cy="523220"/>
          </a:xfrm>
          <a:prstGeom prst="rect">
            <a:avLst/>
          </a:prstGeom>
          <a:noFill/>
        </p:spPr>
        <p:txBody>
          <a:bodyPr wrap="square" rtlCol="0">
            <a:spAutoFit/>
          </a:bodyPr>
          <a:lstStyle/>
          <a:p>
            <a:r>
              <a:rPr lang="en-US" dirty="0"/>
              <a:t>Data measuring or describing environmental burden (air/water pollution, toxic sites, parks, housing, walkability…)</a:t>
            </a:r>
          </a:p>
        </p:txBody>
      </p:sp>
      <p:pic>
        <p:nvPicPr>
          <p:cNvPr id="11" name="Picture 10" descr="A green and blue text&#10;&#10;Description automatically generated">
            <a:hlinkClick r:id="rId2"/>
            <a:extLst>
              <a:ext uri="{FF2B5EF4-FFF2-40B4-BE49-F238E27FC236}">
                <a16:creationId xmlns:a16="http://schemas.microsoft.com/office/drawing/2014/main" id="{89F43A5B-E888-789A-A714-81EE7ACD0492}"/>
              </a:ext>
            </a:extLst>
          </p:cNvPr>
          <p:cNvPicPr>
            <a:picLocks noChangeAspect="1"/>
          </p:cNvPicPr>
          <p:nvPr/>
        </p:nvPicPr>
        <p:blipFill>
          <a:blip r:embed="rId3"/>
          <a:stretch>
            <a:fillRect/>
          </a:stretch>
        </p:blipFill>
        <p:spPr>
          <a:xfrm>
            <a:off x="2560649" y="3758786"/>
            <a:ext cx="3651894" cy="545778"/>
          </a:xfrm>
          <a:prstGeom prst="rect">
            <a:avLst/>
          </a:prstGeom>
        </p:spPr>
      </p:pic>
    </p:spTree>
    <p:extLst>
      <p:ext uri="{BB962C8B-B14F-4D97-AF65-F5344CB8AC3E}">
        <p14:creationId xmlns:p14="http://schemas.microsoft.com/office/powerpoint/2010/main" val="3950697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black and white logo&#10;&#10;Description automatically generated">
            <a:extLst>
              <a:ext uri="{FF2B5EF4-FFF2-40B4-BE49-F238E27FC236}">
                <a16:creationId xmlns:a16="http://schemas.microsoft.com/office/drawing/2014/main" id="{6425A3CC-9F6A-1F25-6682-60C15647A298}"/>
              </a:ext>
            </a:extLst>
          </p:cNvPr>
          <p:cNvPicPr>
            <a:picLocks noChangeAspect="1"/>
          </p:cNvPicPr>
          <p:nvPr/>
        </p:nvPicPr>
        <p:blipFill>
          <a:blip r:embed="rId2"/>
          <a:stretch>
            <a:fillRect/>
          </a:stretch>
        </p:blipFill>
        <p:spPr>
          <a:xfrm>
            <a:off x="865814" y="1188903"/>
            <a:ext cx="3149594" cy="2910988"/>
          </a:xfrm>
          <a:prstGeom prst="rect">
            <a:avLst/>
          </a:prstGeom>
        </p:spPr>
      </p:pic>
      <p:sp>
        <p:nvSpPr>
          <p:cNvPr id="7" name="TextBox 6">
            <a:extLst>
              <a:ext uri="{FF2B5EF4-FFF2-40B4-BE49-F238E27FC236}">
                <a16:creationId xmlns:a16="http://schemas.microsoft.com/office/drawing/2014/main" id="{F4C8BC9E-214C-EA2D-DD25-EBC44898FECB}"/>
              </a:ext>
            </a:extLst>
          </p:cNvPr>
          <p:cNvSpPr txBox="1"/>
          <p:nvPr/>
        </p:nvSpPr>
        <p:spPr>
          <a:xfrm>
            <a:off x="4394205" y="1188903"/>
            <a:ext cx="4401925" cy="1815882"/>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Inhalation of particulate matter with a diameter of 2.5 microns or less (PM2.5) can have a number of adverse effects on health and well-being. Acute exposure to elevated levels of PM2.5 can lead to irritation of eyes, nose, throat and lungs , and increases relative risk of acute cardiovascular events including admission to a hospital for stoke (Rajagopalan et al., 2018).</a:t>
            </a:r>
            <a:endParaRPr lang="en-US" dirty="0"/>
          </a:p>
        </p:txBody>
      </p:sp>
    </p:spTree>
    <p:extLst>
      <p:ext uri="{BB962C8B-B14F-4D97-AF65-F5344CB8AC3E}">
        <p14:creationId xmlns:p14="http://schemas.microsoft.com/office/powerpoint/2010/main" val="2232970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a:xfrm>
            <a:off x="1073700" y="109690"/>
            <a:ext cx="6996600" cy="715800"/>
          </a:xfrm>
        </p:spPr>
        <p:txBody>
          <a:bodyPr/>
          <a:lstStyle/>
          <a:p>
            <a:r>
              <a:rPr lang="en-US"/>
              <a:t>Agenda</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
        <p:nvSpPr>
          <p:cNvPr id="2" name="TextBox 1">
            <a:extLst>
              <a:ext uri="{FF2B5EF4-FFF2-40B4-BE49-F238E27FC236}">
                <a16:creationId xmlns:a16="http://schemas.microsoft.com/office/drawing/2014/main" id="{E9BA36C1-301E-C2C2-8ABD-BE39A94CE2F6}"/>
              </a:ext>
            </a:extLst>
          </p:cNvPr>
          <p:cNvSpPr txBox="1"/>
          <p:nvPr/>
        </p:nvSpPr>
        <p:spPr>
          <a:xfrm>
            <a:off x="598394" y="1082488"/>
            <a:ext cx="6824382" cy="2031325"/>
          </a:xfrm>
          <a:prstGeom prst="rect">
            <a:avLst/>
          </a:prstGeom>
          <a:noFill/>
        </p:spPr>
        <p:txBody>
          <a:bodyPr wrap="square" rtlCol="0">
            <a:spAutoFit/>
          </a:bodyPr>
          <a:lstStyle/>
          <a:p>
            <a:pPr marL="285750" indent="-285750">
              <a:buFont typeface="Wingdings" panose="05000000000000000000" pitchFamily="2" charset="2"/>
              <a:buChar char="q"/>
            </a:pPr>
            <a:r>
              <a:rPr lang="en-US" dirty="0"/>
              <a:t>What is public health?</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Public Health vs Individual Health</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Health Inequities</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Asthma: Can we observe evidence of health inequities?</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PIT, Public Health, and Data</a:t>
            </a:r>
          </a:p>
        </p:txBody>
      </p:sp>
    </p:spTree>
    <p:extLst>
      <p:ext uri="{BB962C8B-B14F-4D97-AF65-F5344CB8AC3E}">
        <p14:creationId xmlns:p14="http://schemas.microsoft.com/office/powerpoint/2010/main" val="864090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person blowing a cigarette&#10;&#10;Description automatically generated with medium confidence">
            <a:extLst>
              <a:ext uri="{FF2B5EF4-FFF2-40B4-BE49-F238E27FC236}">
                <a16:creationId xmlns:a16="http://schemas.microsoft.com/office/drawing/2014/main" id="{1D5A7CE5-37EF-1B5D-FBA5-44DAB691B6EA}"/>
              </a:ext>
            </a:extLst>
          </p:cNvPr>
          <p:cNvPicPr>
            <a:picLocks noChangeAspect="1"/>
          </p:cNvPicPr>
          <p:nvPr/>
        </p:nvPicPr>
        <p:blipFill>
          <a:blip r:embed="rId2"/>
          <a:stretch>
            <a:fillRect/>
          </a:stretch>
        </p:blipFill>
        <p:spPr>
          <a:xfrm>
            <a:off x="855875" y="1205694"/>
            <a:ext cx="3209229" cy="2966105"/>
          </a:xfrm>
          <a:prstGeom prst="rect">
            <a:avLst/>
          </a:prstGeom>
        </p:spPr>
      </p:pic>
      <p:sp>
        <p:nvSpPr>
          <p:cNvPr id="8" name="TextBox 7">
            <a:extLst>
              <a:ext uri="{FF2B5EF4-FFF2-40B4-BE49-F238E27FC236}">
                <a16:creationId xmlns:a16="http://schemas.microsoft.com/office/drawing/2014/main" id="{CCD02EE2-B2F5-4E26-8565-6C6CBF613E73}"/>
              </a:ext>
            </a:extLst>
          </p:cNvPr>
          <p:cNvSpPr txBox="1"/>
          <p:nvPr/>
        </p:nvSpPr>
        <p:spPr>
          <a:xfrm>
            <a:off x="4493719" y="1198814"/>
            <a:ext cx="4611756" cy="2677656"/>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Outdoor air pollution is associated with increases in asthma attacks (Centers for Disease Control and Prevention, 2020; Peel et al., 2005) and asthma-related ED visits (Norris et al., 1999; Slaughter et al., 2005; </a:t>
            </a:r>
            <a:r>
              <a:rPr lang="en-US" b="0" i="0" dirty="0" err="1">
                <a:solidFill>
                  <a:srgbClr val="000000"/>
                </a:solidFill>
                <a:effectLst/>
                <a:latin typeface="Open Sans" panose="020B0606030504020204" pitchFamily="34" charset="0"/>
              </a:rPr>
              <a:t>Stieb</a:t>
            </a:r>
            <a:r>
              <a:rPr lang="en-US" b="0" i="0" dirty="0">
                <a:solidFill>
                  <a:srgbClr val="000000"/>
                </a:solidFill>
                <a:effectLst/>
                <a:latin typeface="Open Sans" panose="020B0606030504020204" pitchFamily="34" charset="0"/>
              </a:rPr>
              <a:t> et al., 1996; P. E. Tolbert et al., 2000; Villeneuve et al., 2007). Inhalation of pollutants such as PM2.5, ozone, and diesel particulate matter can lead to oxidative stress which inflames the airways and exacerbates asthma symptoms, and both acute and long-term exposure to asthma are associated with worsening asthma symptoms (</a:t>
            </a:r>
            <a:r>
              <a:rPr lang="en-US" b="0" i="0" dirty="0" err="1">
                <a:solidFill>
                  <a:srgbClr val="000000"/>
                </a:solidFill>
                <a:effectLst/>
                <a:latin typeface="Open Sans" panose="020B0606030504020204" pitchFamily="34" charset="0"/>
              </a:rPr>
              <a:t>Guarnieri</a:t>
            </a:r>
            <a:r>
              <a:rPr lang="en-US" b="0" i="0" dirty="0">
                <a:solidFill>
                  <a:srgbClr val="000000"/>
                </a:solidFill>
                <a:effectLst/>
                <a:latin typeface="Open Sans" panose="020B0606030504020204" pitchFamily="34" charset="0"/>
              </a:rPr>
              <a:t> &amp; </a:t>
            </a:r>
            <a:r>
              <a:rPr lang="en-US" b="0" i="0" dirty="0" err="1">
                <a:solidFill>
                  <a:srgbClr val="000000"/>
                </a:solidFill>
                <a:effectLst/>
                <a:latin typeface="Open Sans" panose="020B0606030504020204" pitchFamily="34" charset="0"/>
              </a:rPr>
              <a:t>Balmes</a:t>
            </a:r>
            <a:r>
              <a:rPr lang="en-US" b="0" i="0" dirty="0">
                <a:solidFill>
                  <a:srgbClr val="000000"/>
                </a:solidFill>
                <a:effectLst/>
                <a:latin typeface="Open Sans" panose="020B0606030504020204" pitchFamily="34" charset="0"/>
              </a:rPr>
              <a:t>, 2014).</a:t>
            </a:r>
            <a:endParaRPr lang="en-US" dirty="0"/>
          </a:p>
        </p:txBody>
      </p:sp>
    </p:spTree>
    <p:extLst>
      <p:ext uri="{BB962C8B-B14F-4D97-AF65-F5344CB8AC3E}">
        <p14:creationId xmlns:p14="http://schemas.microsoft.com/office/powerpoint/2010/main" val="3174279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bench and trees with text&#10;&#10;Description automatically generated">
            <a:extLst>
              <a:ext uri="{FF2B5EF4-FFF2-40B4-BE49-F238E27FC236}">
                <a16:creationId xmlns:a16="http://schemas.microsoft.com/office/drawing/2014/main" id="{5571A515-74C7-2A15-23B5-5F7145D365C3}"/>
              </a:ext>
            </a:extLst>
          </p:cNvPr>
          <p:cNvPicPr>
            <a:picLocks noChangeAspect="1"/>
          </p:cNvPicPr>
          <p:nvPr/>
        </p:nvPicPr>
        <p:blipFill>
          <a:blip r:embed="rId2"/>
          <a:stretch>
            <a:fillRect/>
          </a:stretch>
        </p:blipFill>
        <p:spPr>
          <a:xfrm>
            <a:off x="826057" y="1161344"/>
            <a:ext cx="3179412" cy="2938547"/>
          </a:xfrm>
          <a:prstGeom prst="rect">
            <a:avLst/>
          </a:prstGeom>
        </p:spPr>
      </p:pic>
      <p:sp>
        <p:nvSpPr>
          <p:cNvPr id="8" name="TextBox 7">
            <a:extLst>
              <a:ext uri="{FF2B5EF4-FFF2-40B4-BE49-F238E27FC236}">
                <a16:creationId xmlns:a16="http://schemas.microsoft.com/office/drawing/2014/main" id="{F1270416-57E8-60EF-181B-61A299021D18}"/>
              </a:ext>
            </a:extLst>
          </p:cNvPr>
          <p:cNvSpPr txBox="1"/>
          <p:nvPr/>
        </p:nvSpPr>
        <p:spPr>
          <a:xfrm>
            <a:off x="4354448" y="1043609"/>
            <a:ext cx="4611756" cy="2862322"/>
          </a:xfrm>
          <a:prstGeom prst="rect">
            <a:avLst/>
          </a:prstGeom>
          <a:noFill/>
        </p:spPr>
        <p:txBody>
          <a:bodyPr wrap="square">
            <a:spAutoFit/>
          </a:bodyPr>
          <a:lstStyle/>
          <a:p>
            <a:r>
              <a:rPr lang="en-US" sz="1200" b="0" i="0" dirty="0">
                <a:solidFill>
                  <a:srgbClr val="000000"/>
                </a:solidFill>
                <a:effectLst/>
                <a:latin typeface="Open Sans" panose="020B0606030504020204" pitchFamily="34" charset="0"/>
              </a:rPr>
              <a:t>Parks and greenspaces represent important healthy features of the built environment, providing spaces for physical recreation and promoting physical activity (</a:t>
            </a:r>
            <a:r>
              <a:rPr lang="en-US" sz="1200" b="0" i="0" dirty="0" err="1">
                <a:solidFill>
                  <a:srgbClr val="000000"/>
                </a:solidFill>
                <a:effectLst/>
                <a:latin typeface="Open Sans" panose="020B0606030504020204" pitchFamily="34" charset="0"/>
              </a:rPr>
              <a:t>Bedimo</a:t>
            </a:r>
            <a:r>
              <a:rPr lang="en-US" sz="1200" b="0" i="0" dirty="0">
                <a:solidFill>
                  <a:srgbClr val="000000"/>
                </a:solidFill>
                <a:effectLst/>
                <a:latin typeface="Open Sans" panose="020B0606030504020204" pitchFamily="34" charset="0"/>
              </a:rPr>
              <a:t>-Rung et al., 2005; Cohen et al., 2007), though evidence that parks promote physical activity in rural areas is mixed (Reuben et al., 2020; </a:t>
            </a:r>
            <a:r>
              <a:rPr lang="en-US" sz="1200" b="0" i="0" dirty="0" err="1">
                <a:solidFill>
                  <a:srgbClr val="000000"/>
                </a:solidFill>
                <a:effectLst/>
                <a:latin typeface="Open Sans" panose="020B0606030504020204" pitchFamily="34" charset="0"/>
              </a:rPr>
              <a:t>Roemmich</a:t>
            </a:r>
            <a:r>
              <a:rPr lang="en-US" sz="1200" b="0" i="0" dirty="0">
                <a:solidFill>
                  <a:srgbClr val="000000"/>
                </a:solidFill>
                <a:effectLst/>
                <a:latin typeface="Open Sans" panose="020B0606030504020204" pitchFamily="34" charset="0"/>
              </a:rPr>
              <a:t> et al., 2018). Parks and greenspaces also play an important role in mitigating urban heat island effects (P. Lin et al., 2017; </a:t>
            </a:r>
            <a:r>
              <a:rPr lang="en-US" sz="1200" b="0" i="0" dirty="0" err="1">
                <a:solidFill>
                  <a:srgbClr val="000000"/>
                </a:solidFill>
                <a:effectLst/>
                <a:latin typeface="Open Sans" panose="020B0606030504020204" pitchFamily="34" charset="0"/>
              </a:rPr>
              <a:t>Shishegar</a:t>
            </a:r>
            <a:r>
              <a:rPr lang="en-US" sz="1200" b="0" i="0" dirty="0">
                <a:solidFill>
                  <a:srgbClr val="000000"/>
                </a:solidFill>
                <a:effectLst/>
                <a:latin typeface="Open Sans" panose="020B0606030504020204" pitchFamily="34" charset="0"/>
              </a:rPr>
              <a:t>, 2014) and can offer refuge on extreme heat days (Brown et al., 2015; </a:t>
            </a:r>
            <a:r>
              <a:rPr lang="en-US" sz="1200" b="0" i="0" dirty="0" err="1">
                <a:solidFill>
                  <a:srgbClr val="000000"/>
                </a:solidFill>
                <a:effectLst/>
                <a:latin typeface="Open Sans" panose="020B0606030504020204" pitchFamily="34" charset="0"/>
              </a:rPr>
              <a:t>Voelkel</a:t>
            </a:r>
            <a:r>
              <a:rPr lang="en-US" sz="1200" b="0" i="0" dirty="0">
                <a:solidFill>
                  <a:srgbClr val="000000"/>
                </a:solidFill>
                <a:effectLst/>
                <a:latin typeface="Open Sans" panose="020B0606030504020204" pitchFamily="34" charset="0"/>
              </a:rPr>
              <a:t> et al., 2018). Proximity and access to parks and greenspaces can also have important implications for mental health, with studies indicating that measures of proximity and access to these spaces are associated with better overall mental health (</a:t>
            </a:r>
            <a:r>
              <a:rPr lang="en-US" sz="1200" b="0" i="0" dirty="0" err="1">
                <a:solidFill>
                  <a:srgbClr val="000000"/>
                </a:solidFill>
                <a:effectLst/>
                <a:latin typeface="Open Sans" panose="020B0606030504020204" pitchFamily="34" charset="0"/>
              </a:rPr>
              <a:t>Bojorquez</a:t>
            </a:r>
            <a:r>
              <a:rPr lang="en-US" sz="1200" b="0" i="0" dirty="0">
                <a:solidFill>
                  <a:srgbClr val="000000"/>
                </a:solidFill>
                <a:effectLst/>
                <a:latin typeface="Open Sans" panose="020B0606030504020204" pitchFamily="34" charset="0"/>
              </a:rPr>
              <a:t> &amp; Ojeda-</a:t>
            </a:r>
            <a:r>
              <a:rPr lang="en-US" sz="1200" b="0" i="0" dirty="0" err="1">
                <a:solidFill>
                  <a:srgbClr val="000000"/>
                </a:solidFill>
                <a:effectLst/>
                <a:latin typeface="Open Sans" panose="020B0606030504020204" pitchFamily="34" charset="0"/>
              </a:rPr>
              <a:t>Revah</a:t>
            </a:r>
            <a:r>
              <a:rPr lang="en-US" sz="1200" b="0" i="0" dirty="0">
                <a:solidFill>
                  <a:srgbClr val="000000"/>
                </a:solidFill>
                <a:effectLst/>
                <a:latin typeface="Open Sans" panose="020B0606030504020204" pitchFamily="34" charset="0"/>
              </a:rPr>
              <a:t>, 2018; Sturm &amp; Cohen, 2014; Wood et al., 2017). </a:t>
            </a:r>
            <a:endParaRPr lang="en-US" sz="1200" dirty="0"/>
          </a:p>
        </p:txBody>
      </p:sp>
    </p:spTree>
    <p:extLst>
      <p:ext uri="{BB962C8B-B14F-4D97-AF65-F5344CB8AC3E}">
        <p14:creationId xmlns:p14="http://schemas.microsoft.com/office/powerpoint/2010/main" val="1708384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group of people with a sun and text&#10;&#10;Description automatically generated">
            <a:extLst>
              <a:ext uri="{FF2B5EF4-FFF2-40B4-BE49-F238E27FC236}">
                <a16:creationId xmlns:a16="http://schemas.microsoft.com/office/drawing/2014/main" id="{C2DCBC7E-21D9-4D36-E092-C596F4633DD1}"/>
              </a:ext>
            </a:extLst>
          </p:cNvPr>
          <p:cNvPicPr>
            <a:picLocks noChangeAspect="1"/>
          </p:cNvPicPr>
          <p:nvPr/>
        </p:nvPicPr>
        <p:blipFill>
          <a:blip r:embed="rId2"/>
          <a:stretch>
            <a:fillRect/>
          </a:stretch>
        </p:blipFill>
        <p:spPr>
          <a:xfrm>
            <a:off x="835998" y="1208723"/>
            <a:ext cx="3219168" cy="2975292"/>
          </a:xfrm>
          <a:prstGeom prst="rect">
            <a:avLst/>
          </a:prstGeom>
        </p:spPr>
      </p:pic>
      <p:sp>
        <p:nvSpPr>
          <p:cNvPr id="7" name="TextBox 6">
            <a:extLst>
              <a:ext uri="{FF2B5EF4-FFF2-40B4-BE49-F238E27FC236}">
                <a16:creationId xmlns:a16="http://schemas.microsoft.com/office/drawing/2014/main" id="{DEF13DEB-18A9-6FC7-8966-60214BDFA5CA}"/>
              </a:ext>
            </a:extLst>
          </p:cNvPr>
          <p:cNvSpPr txBox="1"/>
          <p:nvPr/>
        </p:nvSpPr>
        <p:spPr>
          <a:xfrm>
            <a:off x="4364389" y="1125200"/>
            <a:ext cx="4611756" cy="2893100"/>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 A growing body of data suggest that aspects of systemic and structural racism contribute to health disparities, including those associated with environmental pollution, through a number of pathways, including discrimination by the institutional medical system (Boateng &amp; </a:t>
            </a:r>
            <a:r>
              <a:rPr lang="en-US" b="0" i="0" dirty="0" err="1">
                <a:solidFill>
                  <a:srgbClr val="000000"/>
                </a:solidFill>
                <a:effectLst/>
                <a:latin typeface="Open Sans" panose="020B0606030504020204" pitchFamily="34" charset="0"/>
              </a:rPr>
              <a:t>Aslakson</a:t>
            </a:r>
            <a:r>
              <a:rPr lang="en-US" b="0" i="0" dirty="0">
                <a:solidFill>
                  <a:srgbClr val="000000"/>
                </a:solidFill>
                <a:effectLst/>
                <a:latin typeface="Open Sans" panose="020B0606030504020204" pitchFamily="34" charset="0"/>
              </a:rPr>
              <a:t>, 2021). Minorities experiencing negative health effects associated with environmental pollution may experience barriers to accessing health care due to discrimination and other factors and may suffer disproportionately adverse outcomes (Neighbors et al., 2007; Smedley, 2012; Williams &amp; Mohammed, 2009).</a:t>
            </a:r>
            <a:endParaRPr lang="en-US" dirty="0"/>
          </a:p>
        </p:txBody>
      </p:sp>
    </p:spTree>
    <p:extLst>
      <p:ext uri="{BB962C8B-B14F-4D97-AF65-F5344CB8AC3E}">
        <p14:creationId xmlns:p14="http://schemas.microsoft.com/office/powerpoint/2010/main" val="2868021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symbol of a walk&#10;&#10;Description automatically generated">
            <a:extLst>
              <a:ext uri="{FF2B5EF4-FFF2-40B4-BE49-F238E27FC236}">
                <a16:creationId xmlns:a16="http://schemas.microsoft.com/office/drawing/2014/main" id="{554F198E-8300-3F98-3C7F-9A012911A320}"/>
              </a:ext>
            </a:extLst>
          </p:cNvPr>
          <p:cNvPicPr>
            <a:picLocks noChangeAspect="1"/>
          </p:cNvPicPr>
          <p:nvPr/>
        </p:nvPicPr>
        <p:blipFill>
          <a:blip r:embed="rId2"/>
          <a:stretch>
            <a:fillRect/>
          </a:stretch>
        </p:blipFill>
        <p:spPr>
          <a:xfrm>
            <a:off x="861877" y="1203134"/>
            <a:ext cx="3163471" cy="2851798"/>
          </a:xfrm>
          <a:prstGeom prst="rect">
            <a:avLst/>
          </a:prstGeom>
        </p:spPr>
      </p:pic>
      <p:sp>
        <p:nvSpPr>
          <p:cNvPr id="8" name="TextBox 7">
            <a:extLst>
              <a:ext uri="{FF2B5EF4-FFF2-40B4-BE49-F238E27FC236}">
                <a16:creationId xmlns:a16="http://schemas.microsoft.com/office/drawing/2014/main" id="{53C9E93E-7D4C-3BFC-1B91-2CB79B32737D}"/>
              </a:ext>
            </a:extLst>
          </p:cNvPr>
          <p:cNvSpPr txBox="1"/>
          <p:nvPr/>
        </p:nvSpPr>
        <p:spPr>
          <a:xfrm>
            <a:off x="4390268" y="1063488"/>
            <a:ext cx="4611756" cy="2462213"/>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Research shows that nearby available locations for walking and biking promote physical activity. Higher residential neighborhood walkability has been associated with more walking, higher overall physical activity, lower body mass index (BMI), lower incidence of diabetes, improved glycemic control among residents, and lower premature mortality (</a:t>
            </a:r>
            <a:r>
              <a:rPr lang="en-US" b="0" i="0" dirty="0" err="1">
                <a:solidFill>
                  <a:srgbClr val="000000"/>
                </a:solidFill>
                <a:effectLst/>
                <a:latin typeface="Open Sans" panose="020B0606030504020204" pitchFamily="34" charset="0"/>
              </a:rPr>
              <a:t>Awuor</a:t>
            </a:r>
            <a:r>
              <a:rPr lang="en-US" b="0" i="0" dirty="0">
                <a:solidFill>
                  <a:srgbClr val="000000"/>
                </a:solidFill>
                <a:effectLst/>
                <a:latin typeface="Open Sans" panose="020B0606030504020204" pitchFamily="34" charset="0"/>
              </a:rPr>
              <a:t> &amp; </a:t>
            </a:r>
            <a:r>
              <a:rPr lang="en-US" b="0" i="0" dirty="0" err="1">
                <a:solidFill>
                  <a:srgbClr val="000000"/>
                </a:solidFill>
                <a:effectLst/>
                <a:latin typeface="Open Sans" panose="020B0606030504020204" pitchFamily="34" charset="0"/>
              </a:rPr>
              <a:t>Melles</a:t>
            </a:r>
            <a:r>
              <a:rPr lang="en-US" b="0" i="0" dirty="0">
                <a:solidFill>
                  <a:srgbClr val="000000"/>
                </a:solidFill>
                <a:effectLst/>
                <a:latin typeface="Open Sans" panose="020B0606030504020204" pitchFamily="34" charset="0"/>
              </a:rPr>
              <a:t>, 2019; Chen &amp; Kwan, 2015; L. Frank et al., 2010; L. D. Frank et al., 2004, 2005, 2006; Freeman et al., 2013; Hirsch et al., 2014; US Environmental Protection Agency, 2014, 2017). </a:t>
            </a:r>
            <a:endParaRPr lang="en-US" dirty="0"/>
          </a:p>
        </p:txBody>
      </p:sp>
    </p:spTree>
    <p:extLst>
      <p:ext uri="{BB962C8B-B14F-4D97-AF65-F5344CB8AC3E}">
        <p14:creationId xmlns:p14="http://schemas.microsoft.com/office/powerpoint/2010/main" val="3800429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hand holding a coin&#10;&#10;Description automatically generated">
            <a:extLst>
              <a:ext uri="{FF2B5EF4-FFF2-40B4-BE49-F238E27FC236}">
                <a16:creationId xmlns:a16="http://schemas.microsoft.com/office/drawing/2014/main" id="{9D163714-0FEA-9AC1-9686-0F2B351FFDAB}"/>
              </a:ext>
            </a:extLst>
          </p:cNvPr>
          <p:cNvPicPr>
            <a:picLocks noChangeAspect="1"/>
          </p:cNvPicPr>
          <p:nvPr/>
        </p:nvPicPr>
        <p:blipFill>
          <a:blip r:embed="rId2"/>
          <a:stretch>
            <a:fillRect/>
          </a:stretch>
        </p:blipFill>
        <p:spPr>
          <a:xfrm>
            <a:off x="879690" y="1188903"/>
            <a:ext cx="3135717" cy="2843267"/>
          </a:xfrm>
          <a:prstGeom prst="rect">
            <a:avLst/>
          </a:prstGeom>
        </p:spPr>
      </p:pic>
      <p:sp>
        <p:nvSpPr>
          <p:cNvPr id="8" name="TextBox 7">
            <a:extLst>
              <a:ext uri="{FF2B5EF4-FFF2-40B4-BE49-F238E27FC236}">
                <a16:creationId xmlns:a16="http://schemas.microsoft.com/office/drawing/2014/main" id="{2B89E781-4505-C9CD-73CD-927AEB8204F9}"/>
              </a:ext>
            </a:extLst>
          </p:cNvPr>
          <p:cNvSpPr txBox="1"/>
          <p:nvPr/>
        </p:nvSpPr>
        <p:spPr>
          <a:xfrm>
            <a:off x="4408081" y="1043609"/>
            <a:ext cx="4611756" cy="2462213"/>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Poverty is an indication of economic hardship. Lack of financial resources may hinder a community’s ability to influence environmental decision-making, leading to contamination sites being disproportionately located in impoverished areas (</a:t>
            </a:r>
            <a:r>
              <a:rPr lang="en-US" b="0" i="0" dirty="0" err="1">
                <a:solidFill>
                  <a:srgbClr val="000000"/>
                </a:solidFill>
                <a:effectLst/>
                <a:latin typeface="Open Sans" panose="020B0606030504020204" pitchFamily="34" charset="0"/>
              </a:rPr>
              <a:t>Mohai</a:t>
            </a:r>
            <a:r>
              <a:rPr lang="en-US" b="0" i="0" dirty="0">
                <a:solidFill>
                  <a:srgbClr val="000000"/>
                </a:solidFill>
                <a:effectLst/>
                <a:latin typeface="Open Sans" panose="020B0606030504020204" pitchFamily="34" charset="0"/>
              </a:rPr>
              <a:t> &amp; Bryant, 1991; </a:t>
            </a:r>
            <a:r>
              <a:rPr lang="en-US" b="0" i="0" dirty="0" err="1">
                <a:solidFill>
                  <a:srgbClr val="000000"/>
                </a:solidFill>
                <a:effectLst/>
                <a:latin typeface="Open Sans" panose="020B0606030504020204" pitchFamily="34" charset="0"/>
              </a:rPr>
              <a:t>Mohai</a:t>
            </a:r>
            <a:r>
              <a:rPr lang="en-US" b="0" i="0" dirty="0">
                <a:solidFill>
                  <a:srgbClr val="000000"/>
                </a:solidFill>
                <a:effectLst/>
                <a:latin typeface="Open Sans" panose="020B0606030504020204" pitchFamily="34" charset="0"/>
              </a:rPr>
              <a:t> &amp; Saha, 2015; </a:t>
            </a:r>
            <a:r>
              <a:rPr lang="en-US" b="0" i="0" dirty="0" err="1">
                <a:solidFill>
                  <a:srgbClr val="000000"/>
                </a:solidFill>
                <a:effectLst/>
                <a:latin typeface="Open Sans" panose="020B0606030504020204" pitchFamily="34" charset="0"/>
              </a:rPr>
              <a:t>Tanzer</a:t>
            </a:r>
            <a:r>
              <a:rPr lang="en-US" b="0" i="0" dirty="0">
                <a:solidFill>
                  <a:srgbClr val="000000"/>
                </a:solidFill>
                <a:effectLst/>
                <a:latin typeface="Open Sans" panose="020B0606030504020204" pitchFamily="34" charset="0"/>
              </a:rPr>
              <a:t> et al., 2019). Low-income populations are also particularly susceptible to adverse health outcomes, at least in part due to psychosocial and chronic stress and lack of healthcare access (Evans &amp; Kim, 2013; Haushofer &amp; Fehr, 2014; Wright et al., 1998). </a:t>
            </a:r>
            <a:endParaRPr lang="en-US" dirty="0"/>
          </a:p>
        </p:txBody>
      </p:sp>
    </p:spTree>
    <p:extLst>
      <p:ext uri="{BB962C8B-B14F-4D97-AF65-F5344CB8AC3E}">
        <p14:creationId xmlns:p14="http://schemas.microsoft.com/office/powerpoint/2010/main" val="853477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black and white image of a cloud with bubbles&#10;&#10;Description automatically generated">
            <a:extLst>
              <a:ext uri="{FF2B5EF4-FFF2-40B4-BE49-F238E27FC236}">
                <a16:creationId xmlns:a16="http://schemas.microsoft.com/office/drawing/2014/main" id="{E75CD99B-C0DD-D7EE-309C-641D0E45FB8F}"/>
              </a:ext>
            </a:extLst>
          </p:cNvPr>
          <p:cNvPicPr>
            <a:picLocks noChangeAspect="1"/>
          </p:cNvPicPr>
          <p:nvPr/>
        </p:nvPicPr>
        <p:blipFill>
          <a:blip r:embed="rId2"/>
          <a:stretch>
            <a:fillRect/>
          </a:stretch>
        </p:blipFill>
        <p:spPr>
          <a:xfrm>
            <a:off x="825502" y="1171448"/>
            <a:ext cx="3229107" cy="2984478"/>
          </a:xfrm>
          <a:prstGeom prst="rect">
            <a:avLst/>
          </a:prstGeom>
        </p:spPr>
      </p:pic>
      <p:sp>
        <p:nvSpPr>
          <p:cNvPr id="7" name="TextBox 6">
            <a:extLst>
              <a:ext uri="{FF2B5EF4-FFF2-40B4-BE49-F238E27FC236}">
                <a16:creationId xmlns:a16="http://schemas.microsoft.com/office/drawing/2014/main" id="{22A5BC3B-A98C-27BC-0AFE-53EA2E9ABE4D}"/>
              </a:ext>
            </a:extLst>
          </p:cNvPr>
          <p:cNvSpPr txBox="1"/>
          <p:nvPr/>
        </p:nvSpPr>
        <p:spPr>
          <a:xfrm>
            <a:off x="4572000" y="1043609"/>
            <a:ext cx="4263889" cy="2246769"/>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Both acute and long-term exposure to elevated levels of ozone in air are associated with negative health effects ranging from increased morbidity and mortality due to respiratory and cardiovascular disease (Crouse et al., 2015; Last et al., 2017). Together with PM2.5, ozone is a major contributor to air pollution-related morbidity and mortality, with an estimated 4,700 ozone-related deaths in the United States in 2005 (</a:t>
            </a:r>
            <a:r>
              <a:rPr lang="en-US" b="0" i="0" dirty="0" err="1">
                <a:solidFill>
                  <a:srgbClr val="000000"/>
                </a:solidFill>
                <a:effectLst/>
                <a:latin typeface="Open Sans" panose="020B0606030504020204" pitchFamily="34" charset="0"/>
              </a:rPr>
              <a:t>Fann</a:t>
            </a:r>
            <a:r>
              <a:rPr lang="en-US" b="0" i="0" dirty="0">
                <a:solidFill>
                  <a:srgbClr val="000000"/>
                </a:solidFill>
                <a:effectLst/>
                <a:latin typeface="Open Sans" panose="020B0606030504020204" pitchFamily="34" charset="0"/>
              </a:rPr>
              <a:t> et al., 2012).</a:t>
            </a:r>
            <a:endParaRPr lang="en-US" dirty="0"/>
          </a:p>
        </p:txBody>
      </p:sp>
    </p:spTree>
    <p:extLst>
      <p:ext uri="{BB962C8B-B14F-4D97-AF65-F5344CB8AC3E}">
        <p14:creationId xmlns:p14="http://schemas.microsoft.com/office/powerpoint/2010/main" val="12886309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black graduation cap and rolled up diploma&#10;&#10;Description automatically generated">
            <a:extLst>
              <a:ext uri="{FF2B5EF4-FFF2-40B4-BE49-F238E27FC236}">
                <a16:creationId xmlns:a16="http://schemas.microsoft.com/office/drawing/2014/main" id="{B9F0FAEF-FC0A-DAD7-A3CB-A51531118247}"/>
              </a:ext>
            </a:extLst>
          </p:cNvPr>
          <p:cNvPicPr>
            <a:picLocks noChangeAspect="1"/>
          </p:cNvPicPr>
          <p:nvPr/>
        </p:nvPicPr>
        <p:blipFill>
          <a:blip r:embed="rId2"/>
          <a:stretch>
            <a:fillRect/>
          </a:stretch>
        </p:blipFill>
        <p:spPr>
          <a:xfrm>
            <a:off x="861877" y="1252830"/>
            <a:ext cx="3233045" cy="2914518"/>
          </a:xfrm>
          <a:prstGeom prst="rect">
            <a:avLst/>
          </a:prstGeom>
        </p:spPr>
      </p:pic>
      <p:sp>
        <p:nvSpPr>
          <p:cNvPr id="8" name="TextBox 7">
            <a:extLst>
              <a:ext uri="{FF2B5EF4-FFF2-40B4-BE49-F238E27FC236}">
                <a16:creationId xmlns:a16="http://schemas.microsoft.com/office/drawing/2014/main" id="{A53C953F-402D-3BEA-F07F-EE2916040207}"/>
              </a:ext>
            </a:extLst>
          </p:cNvPr>
          <p:cNvSpPr txBox="1"/>
          <p:nvPr/>
        </p:nvSpPr>
        <p:spPr>
          <a:xfrm>
            <a:off x="4390268" y="1232922"/>
            <a:ext cx="4611756" cy="2677656"/>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Educational attainment is an important factor of socioeconomic status and may influence communities’ ability to navigate information about pollution, environmental law, and community-scale resources to influence environmental decision-making (Helfand &amp; Peyton, 1999). Education also influences populations’ susceptibility to health impacts of negative environmental conditions. Low educational attainment has been shown to be associated with increased risk of adverse birth outcomes (Gray et al., 2014; </a:t>
            </a:r>
            <a:r>
              <a:rPr lang="en-US" b="0" i="0" dirty="0" err="1">
                <a:solidFill>
                  <a:srgbClr val="000000"/>
                </a:solidFill>
                <a:effectLst/>
                <a:latin typeface="Open Sans" panose="020B0606030504020204" pitchFamily="34" charset="0"/>
              </a:rPr>
              <a:t>Thayamballi</a:t>
            </a:r>
            <a:r>
              <a:rPr lang="en-US" b="0" i="0" dirty="0">
                <a:solidFill>
                  <a:srgbClr val="000000"/>
                </a:solidFill>
                <a:effectLst/>
                <a:latin typeface="Open Sans" panose="020B0606030504020204" pitchFamily="34" charset="0"/>
              </a:rPr>
              <a:t> et al., 2021) and overall mortality (Kan et al., 2008).</a:t>
            </a:r>
            <a:endParaRPr lang="en-US" dirty="0"/>
          </a:p>
        </p:txBody>
      </p:sp>
    </p:spTree>
    <p:extLst>
      <p:ext uri="{BB962C8B-B14F-4D97-AF65-F5344CB8AC3E}">
        <p14:creationId xmlns:p14="http://schemas.microsoft.com/office/powerpoint/2010/main" val="16255441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black and white image of a blood pressure meter&#10;&#10;Description automatically generated">
            <a:extLst>
              <a:ext uri="{FF2B5EF4-FFF2-40B4-BE49-F238E27FC236}">
                <a16:creationId xmlns:a16="http://schemas.microsoft.com/office/drawing/2014/main" id="{F8C99B90-194D-F064-AF50-9ADD4A76624E}"/>
              </a:ext>
            </a:extLst>
          </p:cNvPr>
          <p:cNvPicPr>
            <a:picLocks noChangeAspect="1"/>
          </p:cNvPicPr>
          <p:nvPr/>
        </p:nvPicPr>
        <p:blipFill>
          <a:blip r:embed="rId2"/>
          <a:stretch>
            <a:fillRect/>
          </a:stretch>
        </p:blipFill>
        <p:spPr>
          <a:xfrm>
            <a:off x="797066" y="1198813"/>
            <a:ext cx="3258099" cy="2951643"/>
          </a:xfrm>
          <a:prstGeom prst="rect">
            <a:avLst/>
          </a:prstGeom>
        </p:spPr>
      </p:pic>
      <p:sp>
        <p:nvSpPr>
          <p:cNvPr id="7" name="TextBox 6">
            <a:extLst>
              <a:ext uri="{FF2B5EF4-FFF2-40B4-BE49-F238E27FC236}">
                <a16:creationId xmlns:a16="http://schemas.microsoft.com/office/drawing/2014/main" id="{41920876-EF84-97A0-6018-F670B1396450}"/>
              </a:ext>
            </a:extLst>
          </p:cNvPr>
          <p:cNvSpPr txBox="1"/>
          <p:nvPr/>
        </p:nvSpPr>
        <p:spPr>
          <a:xfrm>
            <a:off x="4412974" y="1335806"/>
            <a:ext cx="4611756" cy="2677656"/>
          </a:xfrm>
          <a:prstGeom prst="rect">
            <a:avLst/>
          </a:prstGeom>
          <a:noFill/>
        </p:spPr>
        <p:txBody>
          <a:bodyPr wrap="square">
            <a:spAutoFit/>
          </a:bodyPr>
          <a:lstStyle/>
          <a:p>
            <a:r>
              <a:rPr lang="en-US" sz="1200" b="0" i="0" dirty="0">
                <a:solidFill>
                  <a:srgbClr val="000000"/>
                </a:solidFill>
                <a:effectLst/>
                <a:latin typeface="Open Sans" panose="020B0606030504020204" pitchFamily="34" charset="0"/>
              </a:rPr>
              <a:t>Elevated levels of ambient PM2.5, ozone, and other air pollutants are associated with the increased prevalence and elevated risk of adverse health outcomes like heart attack and overall increases in blood pressure, including hypertension (Coogan et al., 2012; </a:t>
            </a:r>
            <a:r>
              <a:rPr lang="en-US" sz="1200" b="0" i="0" dirty="0" err="1">
                <a:solidFill>
                  <a:srgbClr val="000000"/>
                </a:solidFill>
                <a:effectLst/>
                <a:latin typeface="Open Sans" panose="020B0606030504020204" pitchFamily="34" charset="0"/>
              </a:rPr>
              <a:t>Giorgini</a:t>
            </a:r>
            <a:r>
              <a:rPr lang="en-US" sz="1200" b="0" i="0" dirty="0">
                <a:solidFill>
                  <a:srgbClr val="000000"/>
                </a:solidFill>
                <a:effectLst/>
                <a:latin typeface="Open Sans" panose="020B0606030504020204" pitchFamily="34" charset="0"/>
              </a:rPr>
              <a:t> et al., 2016; Lee, 2020). Long-term exposure to particulate matter, other traffic-related air pollution, and traffic noise pollution have been associated with increased blood pressure and a higher risk of developing hypertension (Dong et al., 2013; </a:t>
            </a:r>
            <a:r>
              <a:rPr lang="en-US" sz="1200" b="0" i="0" dirty="0" err="1">
                <a:solidFill>
                  <a:srgbClr val="000000"/>
                </a:solidFill>
                <a:effectLst/>
                <a:latin typeface="Open Sans" panose="020B0606030504020204" pitchFamily="34" charset="0"/>
              </a:rPr>
              <a:t>Foraster</a:t>
            </a:r>
            <a:r>
              <a:rPr lang="en-US" sz="1200" b="0" i="0" dirty="0">
                <a:solidFill>
                  <a:srgbClr val="000000"/>
                </a:solidFill>
                <a:effectLst/>
                <a:latin typeface="Open Sans" panose="020B0606030504020204" pitchFamily="34" charset="0"/>
              </a:rPr>
              <a:t> et al., 2014; </a:t>
            </a:r>
            <a:r>
              <a:rPr lang="en-US" sz="1200" b="0" i="0" dirty="0" err="1">
                <a:solidFill>
                  <a:srgbClr val="000000"/>
                </a:solidFill>
                <a:effectLst/>
                <a:latin typeface="Open Sans" panose="020B0606030504020204" pitchFamily="34" charset="0"/>
              </a:rPr>
              <a:t>Fuks</a:t>
            </a:r>
            <a:r>
              <a:rPr lang="en-US" sz="1200" b="0" i="0" dirty="0">
                <a:solidFill>
                  <a:srgbClr val="000000"/>
                </a:solidFill>
                <a:effectLst/>
                <a:latin typeface="Open Sans" panose="020B0606030504020204" pitchFamily="34" charset="0"/>
              </a:rPr>
              <a:t> et al., 2014). Hypertension is an established risk factor for a number of negative cardiovascular health outcomes, including coronary heart disease and stroke, but cardiovascular complications related to high blood pressure can occur before the onset of established hypertension (Go et al., 2013).</a:t>
            </a:r>
            <a:endParaRPr lang="en-US" sz="1200" dirty="0"/>
          </a:p>
        </p:txBody>
      </p:sp>
    </p:spTree>
    <p:extLst>
      <p:ext uri="{BB962C8B-B14F-4D97-AF65-F5344CB8AC3E}">
        <p14:creationId xmlns:p14="http://schemas.microsoft.com/office/powerpoint/2010/main" val="16038319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group of black icons&#10;&#10;Description automatically generated">
            <a:extLst>
              <a:ext uri="{FF2B5EF4-FFF2-40B4-BE49-F238E27FC236}">
                <a16:creationId xmlns:a16="http://schemas.microsoft.com/office/drawing/2014/main" id="{1B31941B-A978-729A-726A-ADDCDA73B6C1}"/>
              </a:ext>
            </a:extLst>
          </p:cNvPr>
          <p:cNvPicPr>
            <a:picLocks noChangeAspect="1"/>
          </p:cNvPicPr>
          <p:nvPr/>
        </p:nvPicPr>
        <p:blipFill>
          <a:blip r:embed="rId2"/>
          <a:stretch>
            <a:fillRect/>
          </a:stretch>
        </p:blipFill>
        <p:spPr>
          <a:xfrm>
            <a:off x="856701" y="1232922"/>
            <a:ext cx="3218343" cy="2915626"/>
          </a:xfrm>
          <a:prstGeom prst="rect">
            <a:avLst/>
          </a:prstGeom>
        </p:spPr>
      </p:pic>
      <p:sp>
        <p:nvSpPr>
          <p:cNvPr id="7" name="TextBox 6">
            <a:extLst>
              <a:ext uri="{FF2B5EF4-FFF2-40B4-BE49-F238E27FC236}">
                <a16:creationId xmlns:a16="http://schemas.microsoft.com/office/drawing/2014/main" id="{83C2D70C-434B-A999-C630-460A3FB44C3E}"/>
              </a:ext>
            </a:extLst>
          </p:cNvPr>
          <p:cNvSpPr txBox="1"/>
          <p:nvPr/>
        </p:nvSpPr>
        <p:spPr>
          <a:xfrm>
            <a:off x="4385092" y="1340643"/>
            <a:ext cx="4611756" cy="2462213"/>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Those living with a disability may experience social or physiological barriers to full participation in the environmental decision-making process. Persons with disabilities are often disproportionately affected at every stage of disaster events and disaster recovery (Chakraborty et al., 2019; Peek &amp; </a:t>
            </a:r>
            <a:r>
              <a:rPr lang="en-US" b="0" i="0" dirty="0" err="1">
                <a:solidFill>
                  <a:srgbClr val="000000"/>
                </a:solidFill>
                <a:effectLst/>
                <a:latin typeface="Open Sans" panose="020B0606030504020204" pitchFamily="34" charset="0"/>
              </a:rPr>
              <a:t>Stough</a:t>
            </a:r>
            <a:r>
              <a:rPr lang="en-US" b="0" i="0" dirty="0">
                <a:solidFill>
                  <a:srgbClr val="000000"/>
                </a:solidFill>
                <a:effectLst/>
                <a:latin typeface="Open Sans" panose="020B0606030504020204" pitchFamily="34" charset="0"/>
              </a:rPr>
              <a:t>, 2010). Furthermore, certain types of disability are associated with increased physiological susceptibility to environmental pollution, particularly PM2.5 and other forms of air pollution (Dales &amp; </a:t>
            </a:r>
            <a:r>
              <a:rPr lang="en-US" b="0" i="0" dirty="0" err="1">
                <a:solidFill>
                  <a:srgbClr val="000000"/>
                </a:solidFill>
                <a:effectLst/>
                <a:latin typeface="Open Sans" panose="020B0606030504020204" pitchFamily="34" charset="0"/>
              </a:rPr>
              <a:t>Cakmak</a:t>
            </a:r>
            <a:r>
              <a:rPr lang="en-US" b="0" i="0" dirty="0">
                <a:solidFill>
                  <a:srgbClr val="000000"/>
                </a:solidFill>
                <a:effectLst/>
                <a:latin typeface="Open Sans" panose="020B0606030504020204" pitchFamily="34" charset="0"/>
              </a:rPr>
              <a:t>, 2016; H. Lin et al., 2017; </a:t>
            </a:r>
            <a:r>
              <a:rPr lang="en-US" b="0" i="0" dirty="0" err="1">
                <a:solidFill>
                  <a:srgbClr val="000000"/>
                </a:solidFill>
                <a:effectLst/>
                <a:latin typeface="Open Sans" panose="020B0606030504020204" pitchFamily="34" charset="0"/>
              </a:rPr>
              <a:t>Weuve</a:t>
            </a:r>
            <a:r>
              <a:rPr lang="en-US" b="0" i="0" dirty="0">
                <a:solidFill>
                  <a:srgbClr val="000000"/>
                </a:solidFill>
                <a:effectLst/>
                <a:latin typeface="Open Sans" panose="020B0606030504020204" pitchFamily="34" charset="0"/>
              </a:rPr>
              <a:t> et al., 2016).</a:t>
            </a:r>
            <a:endParaRPr lang="en-US" dirty="0"/>
          </a:p>
        </p:txBody>
      </p:sp>
    </p:spTree>
    <p:extLst>
      <p:ext uri="{BB962C8B-B14F-4D97-AF65-F5344CB8AC3E}">
        <p14:creationId xmlns:p14="http://schemas.microsoft.com/office/powerpoint/2010/main" val="27133816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road with a city in the background&#10;&#10;Description automatically generated">
            <a:extLst>
              <a:ext uri="{FF2B5EF4-FFF2-40B4-BE49-F238E27FC236}">
                <a16:creationId xmlns:a16="http://schemas.microsoft.com/office/drawing/2014/main" id="{4ECF5008-39C0-03CC-8CAE-F3AEFB0B167C}"/>
              </a:ext>
            </a:extLst>
          </p:cNvPr>
          <p:cNvPicPr>
            <a:picLocks noChangeAspect="1"/>
          </p:cNvPicPr>
          <p:nvPr/>
        </p:nvPicPr>
        <p:blipFill>
          <a:blip r:embed="rId2"/>
          <a:stretch>
            <a:fillRect/>
          </a:stretch>
        </p:blipFill>
        <p:spPr>
          <a:xfrm>
            <a:off x="855875" y="1173316"/>
            <a:ext cx="3169472" cy="2929360"/>
          </a:xfrm>
          <a:prstGeom prst="rect">
            <a:avLst/>
          </a:prstGeom>
        </p:spPr>
      </p:pic>
      <p:sp>
        <p:nvSpPr>
          <p:cNvPr id="7" name="TextBox 6">
            <a:extLst>
              <a:ext uri="{FF2B5EF4-FFF2-40B4-BE49-F238E27FC236}">
                <a16:creationId xmlns:a16="http://schemas.microsoft.com/office/drawing/2014/main" id="{557919E1-91A4-2FC0-C457-6117A9F16D4D}"/>
              </a:ext>
            </a:extLst>
          </p:cNvPr>
          <p:cNvSpPr txBox="1"/>
          <p:nvPr/>
        </p:nvSpPr>
        <p:spPr>
          <a:xfrm>
            <a:off x="4384266" y="1043609"/>
            <a:ext cx="4611756" cy="2862322"/>
          </a:xfrm>
          <a:prstGeom prst="rect">
            <a:avLst/>
          </a:prstGeom>
          <a:noFill/>
        </p:spPr>
        <p:txBody>
          <a:bodyPr wrap="square">
            <a:spAutoFit/>
          </a:bodyPr>
          <a:lstStyle/>
          <a:p>
            <a:r>
              <a:rPr lang="en-US" sz="1200" b="0" i="0" dirty="0">
                <a:solidFill>
                  <a:srgbClr val="000000"/>
                </a:solidFill>
                <a:effectLst/>
                <a:latin typeface="Open Sans" panose="020B0606030504020204" pitchFamily="34" charset="0"/>
              </a:rPr>
              <a:t>High-volume roads, such as interstate highways, can constitute major hazards to surrounding communities. Vehicular emissions are a major source of air pollutants such as ozone and diesel particulate matter, and proximity to busy roads has been associated with a number of adverse respiratory symptoms, childhood cancers, adverse birth outcomes, and overall mortality (Boothe &amp; </a:t>
            </a:r>
            <a:r>
              <a:rPr lang="en-US" sz="1200" b="0" i="0" dirty="0" err="1">
                <a:solidFill>
                  <a:srgbClr val="000000"/>
                </a:solidFill>
                <a:effectLst/>
                <a:latin typeface="Open Sans" panose="020B0606030504020204" pitchFamily="34" charset="0"/>
              </a:rPr>
              <a:t>Shendell</a:t>
            </a:r>
            <a:r>
              <a:rPr lang="en-US" sz="1200" b="0" i="0" dirty="0">
                <a:solidFill>
                  <a:srgbClr val="000000"/>
                </a:solidFill>
                <a:effectLst/>
                <a:latin typeface="Open Sans" panose="020B0606030504020204" pitchFamily="34" charset="0"/>
              </a:rPr>
              <a:t>, 2008). Water runoff from roads can also lead to deposition of heavy metals and other pollutants in nearby soils and waters (Khalid et al., 2018; Sutherland &amp; </a:t>
            </a:r>
            <a:r>
              <a:rPr lang="en-US" sz="1200" b="0" i="0" dirty="0" err="1">
                <a:solidFill>
                  <a:srgbClr val="000000"/>
                </a:solidFill>
                <a:effectLst/>
                <a:latin typeface="Open Sans" panose="020B0606030504020204" pitchFamily="34" charset="0"/>
              </a:rPr>
              <a:t>Tolosa</a:t>
            </a:r>
            <a:r>
              <a:rPr lang="en-US" sz="1200" b="0" i="0" dirty="0">
                <a:solidFill>
                  <a:srgbClr val="000000"/>
                </a:solidFill>
                <a:effectLst/>
                <a:latin typeface="Open Sans" panose="020B0606030504020204" pitchFamily="34" charset="0"/>
              </a:rPr>
              <a:t>, 2001).  Noise pollution associated with traffic is also associated with significant increases in community stress (Barbaresco et al., 2019) and can lead to elevated risk of cardiovascular disease (</a:t>
            </a:r>
            <a:r>
              <a:rPr lang="en-US" sz="1200" b="0" i="0" dirty="0" err="1">
                <a:solidFill>
                  <a:srgbClr val="000000"/>
                </a:solidFill>
                <a:effectLst/>
                <a:latin typeface="Open Sans" panose="020B0606030504020204" pitchFamily="34" charset="0"/>
              </a:rPr>
              <a:t>Münzel</a:t>
            </a:r>
            <a:r>
              <a:rPr lang="en-US" sz="1200" b="0" i="0" dirty="0">
                <a:solidFill>
                  <a:srgbClr val="000000"/>
                </a:solidFill>
                <a:effectLst/>
                <a:latin typeface="Open Sans" panose="020B0606030504020204" pitchFamily="34" charset="0"/>
              </a:rPr>
              <a:t> et al., 2021) and adverse mental health outcomes (Díaz et al., 2020).</a:t>
            </a:r>
            <a:endParaRPr lang="en-US" sz="1200" dirty="0"/>
          </a:p>
        </p:txBody>
      </p:sp>
    </p:spTree>
    <p:extLst>
      <p:ext uri="{BB962C8B-B14F-4D97-AF65-F5344CB8AC3E}">
        <p14:creationId xmlns:p14="http://schemas.microsoft.com/office/powerpoint/2010/main" val="2319156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FEC83-3F37-41F0-8B81-59F1529012E0}"/>
              </a:ext>
            </a:extLst>
          </p:cNvPr>
          <p:cNvSpPr>
            <a:spLocks noGrp="1"/>
          </p:cNvSpPr>
          <p:nvPr>
            <p:ph type="title"/>
          </p:nvPr>
        </p:nvSpPr>
        <p:spPr>
          <a:xfrm>
            <a:off x="1073700" y="89519"/>
            <a:ext cx="6996600" cy="715800"/>
          </a:xfrm>
        </p:spPr>
        <p:txBody>
          <a:bodyPr/>
          <a:lstStyle/>
          <a:p>
            <a:r>
              <a:rPr lang="en-US"/>
              <a:t>What is Public Health?</a:t>
            </a:r>
          </a:p>
        </p:txBody>
      </p:sp>
      <p:sp>
        <p:nvSpPr>
          <p:cNvPr id="4" name="Slide Number Placeholder 3">
            <a:extLst>
              <a:ext uri="{FF2B5EF4-FFF2-40B4-BE49-F238E27FC236}">
                <a16:creationId xmlns:a16="http://schemas.microsoft.com/office/drawing/2014/main" id="{A5E0D923-38EB-4890-8C65-514669FD04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pic>
        <p:nvPicPr>
          <p:cNvPr id="7" name="Picture 6">
            <a:extLst>
              <a:ext uri="{FF2B5EF4-FFF2-40B4-BE49-F238E27FC236}">
                <a16:creationId xmlns:a16="http://schemas.microsoft.com/office/drawing/2014/main" id="{212AFE26-4D33-59F0-E6D2-5EA547F0A25B}"/>
              </a:ext>
            </a:extLst>
          </p:cNvPr>
          <p:cNvPicPr>
            <a:picLocks noChangeAspect="1"/>
          </p:cNvPicPr>
          <p:nvPr/>
        </p:nvPicPr>
        <p:blipFill>
          <a:blip r:embed="rId3"/>
          <a:stretch>
            <a:fillRect/>
          </a:stretch>
        </p:blipFill>
        <p:spPr>
          <a:xfrm>
            <a:off x="933025" y="1315705"/>
            <a:ext cx="7248950" cy="2854274"/>
          </a:xfrm>
          <a:prstGeom prst="rect">
            <a:avLst/>
          </a:prstGeom>
        </p:spPr>
      </p:pic>
      <p:sp>
        <p:nvSpPr>
          <p:cNvPr id="8" name="TextBox 7">
            <a:extLst>
              <a:ext uri="{FF2B5EF4-FFF2-40B4-BE49-F238E27FC236}">
                <a16:creationId xmlns:a16="http://schemas.microsoft.com/office/drawing/2014/main" id="{C6A70ED0-A2C3-C615-E57A-B67109CA3137}"/>
              </a:ext>
            </a:extLst>
          </p:cNvPr>
          <p:cNvSpPr txBox="1"/>
          <p:nvPr/>
        </p:nvSpPr>
        <p:spPr>
          <a:xfrm>
            <a:off x="0" y="763910"/>
            <a:ext cx="9029275" cy="523220"/>
          </a:xfrm>
          <a:prstGeom prst="rect">
            <a:avLst/>
          </a:prstGeom>
          <a:noFill/>
        </p:spPr>
        <p:txBody>
          <a:bodyPr wrap="square" rtlCol="0">
            <a:spAutoFit/>
          </a:bodyPr>
          <a:lstStyle/>
          <a:p>
            <a:r>
              <a:rPr lang="en-US" dirty="0"/>
              <a:t>“The science and art of preventing disease, prolonging life, and promoting health through the organized efforts and informed choices of society, organizations, public and private communities, and individuals” –CEA Winslow</a:t>
            </a:r>
          </a:p>
        </p:txBody>
      </p:sp>
    </p:spTree>
    <p:extLst>
      <p:ext uri="{BB962C8B-B14F-4D97-AF65-F5344CB8AC3E}">
        <p14:creationId xmlns:p14="http://schemas.microsoft.com/office/powerpoint/2010/main" val="11486640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6" name="Picture 5" descr="A cartoon of two people&#10;&#10;Description automatically generated">
            <a:extLst>
              <a:ext uri="{FF2B5EF4-FFF2-40B4-BE49-F238E27FC236}">
                <a16:creationId xmlns:a16="http://schemas.microsoft.com/office/drawing/2014/main" id="{67295B40-6704-4E0D-DD53-3F1A3B5E5621}"/>
              </a:ext>
            </a:extLst>
          </p:cNvPr>
          <p:cNvPicPr>
            <a:picLocks noChangeAspect="1"/>
          </p:cNvPicPr>
          <p:nvPr/>
        </p:nvPicPr>
        <p:blipFill>
          <a:blip r:embed="rId2"/>
          <a:stretch>
            <a:fillRect/>
          </a:stretch>
        </p:blipFill>
        <p:spPr>
          <a:xfrm>
            <a:off x="887219" y="1260328"/>
            <a:ext cx="3130239" cy="2893100"/>
          </a:xfrm>
          <a:prstGeom prst="rect">
            <a:avLst/>
          </a:prstGeom>
        </p:spPr>
      </p:pic>
      <p:sp>
        <p:nvSpPr>
          <p:cNvPr id="8" name="TextBox 7">
            <a:extLst>
              <a:ext uri="{FF2B5EF4-FFF2-40B4-BE49-F238E27FC236}">
                <a16:creationId xmlns:a16="http://schemas.microsoft.com/office/drawing/2014/main" id="{37810278-E6B5-3515-2E30-730971F5C9B3}"/>
              </a:ext>
            </a:extLst>
          </p:cNvPr>
          <p:cNvSpPr txBox="1"/>
          <p:nvPr/>
        </p:nvSpPr>
        <p:spPr>
          <a:xfrm>
            <a:off x="5126543" y="1260328"/>
            <a:ext cx="3697356" cy="2893100"/>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Adults aged 65 and older face higher rates of social isolation than the general population, which can affect their ability to affect change or influence environmental decision-making in their communities (Andrew &amp; Keefe, 2014). Additionally, older populations may be more susceptible to environmental pollution due to lowered immune function and accumulated oxidative stress associated with a lifetime of exposures (</a:t>
            </a:r>
            <a:r>
              <a:rPr lang="en-US" b="0" i="0" dirty="0" err="1">
                <a:solidFill>
                  <a:srgbClr val="000000"/>
                </a:solidFill>
                <a:effectLst/>
                <a:latin typeface="Open Sans" panose="020B0606030504020204" pitchFamily="34" charset="0"/>
              </a:rPr>
              <a:t>Cakmak</a:t>
            </a:r>
            <a:r>
              <a:rPr lang="en-US" b="0" i="0" dirty="0">
                <a:solidFill>
                  <a:srgbClr val="000000"/>
                </a:solidFill>
                <a:effectLst/>
                <a:latin typeface="Open Sans" panose="020B0606030504020204" pitchFamily="34" charset="0"/>
              </a:rPr>
              <a:t> et al., 2007; Hong, 2013; Morello-Frosch et al., 2011).</a:t>
            </a:r>
            <a:endParaRPr lang="en-US" dirty="0"/>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spTree>
    <p:extLst>
      <p:ext uri="{BB962C8B-B14F-4D97-AF65-F5344CB8AC3E}">
        <p14:creationId xmlns:p14="http://schemas.microsoft.com/office/powerpoint/2010/main" val="33242840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blue and green logo with text&#10;&#10;Description automatically generated">
            <a:extLst>
              <a:ext uri="{FF2B5EF4-FFF2-40B4-BE49-F238E27FC236}">
                <a16:creationId xmlns:a16="http://schemas.microsoft.com/office/drawing/2014/main" id="{C76B418F-CC04-222E-7AF5-D1D0C9D8B27A}"/>
              </a:ext>
            </a:extLst>
          </p:cNvPr>
          <p:cNvPicPr>
            <a:picLocks noChangeAspect="1"/>
          </p:cNvPicPr>
          <p:nvPr/>
        </p:nvPicPr>
        <p:blipFill>
          <a:blip r:embed="rId2"/>
          <a:stretch>
            <a:fillRect/>
          </a:stretch>
        </p:blipFill>
        <p:spPr>
          <a:xfrm>
            <a:off x="826058" y="1173316"/>
            <a:ext cx="3209229" cy="2966105"/>
          </a:xfrm>
          <a:prstGeom prst="rect">
            <a:avLst/>
          </a:prstGeom>
        </p:spPr>
      </p:pic>
      <p:sp>
        <p:nvSpPr>
          <p:cNvPr id="8" name="TextBox 7">
            <a:extLst>
              <a:ext uri="{FF2B5EF4-FFF2-40B4-BE49-F238E27FC236}">
                <a16:creationId xmlns:a16="http://schemas.microsoft.com/office/drawing/2014/main" id="{F82E5ED6-6C4E-71EB-A80C-A4255018FF14}"/>
              </a:ext>
            </a:extLst>
          </p:cNvPr>
          <p:cNvSpPr txBox="1"/>
          <p:nvPr/>
        </p:nvSpPr>
        <p:spPr>
          <a:xfrm>
            <a:off x="4354449" y="1173316"/>
            <a:ext cx="4451621" cy="2462213"/>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While actual risks to health vary by sites, proximity to these sites can have important and complex effects on community stress and perceptions of risk (Kiel &amp; Zabel, 2001; Pearsall, 2010). Furthermore, legacy contaminants associated with many of these sites can affect multiple environmental media, becoming airborne with windblown dust or leaching into soil and groundwater and possibly exposing surrounding communities through drinking water or vapor intrusion.</a:t>
            </a:r>
            <a:endParaRPr lang="en-US" dirty="0"/>
          </a:p>
        </p:txBody>
      </p:sp>
    </p:spTree>
    <p:extLst>
      <p:ext uri="{BB962C8B-B14F-4D97-AF65-F5344CB8AC3E}">
        <p14:creationId xmlns:p14="http://schemas.microsoft.com/office/powerpoint/2010/main" val="29911479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black and white symbol of a health insurance&#10;&#10;Description automatically generated">
            <a:extLst>
              <a:ext uri="{FF2B5EF4-FFF2-40B4-BE49-F238E27FC236}">
                <a16:creationId xmlns:a16="http://schemas.microsoft.com/office/drawing/2014/main" id="{7675E772-A07E-8FA8-2682-B7D1942EC284}"/>
              </a:ext>
            </a:extLst>
          </p:cNvPr>
          <p:cNvPicPr>
            <a:picLocks noChangeAspect="1"/>
          </p:cNvPicPr>
          <p:nvPr/>
        </p:nvPicPr>
        <p:blipFill>
          <a:blip r:embed="rId2"/>
          <a:stretch>
            <a:fillRect/>
          </a:stretch>
        </p:blipFill>
        <p:spPr>
          <a:xfrm>
            <a:off x="845380" y="1189820"/>
            <a:ext cx="3189351" cy="2947733"/>
          </a:xfrm>
          <a:prstGeom prst="rect">
            <a:avLst/>
          </a:prstGeom>
        </p:spPr>
      </p:pic>
      <p:sp>
        <p:nvSpPr>
          <p:cNvPr id="8" name="TextBox 7">
            <a:extLst>
              <a:ext uri="{FF2B5EF4-FFF2-40B4-BE49-F238E27FC236}">
                <a16:creationId xmlns:a16="http://schemas.microsoft.com/office/drawing/2014/main" id="{5D9E164C-E179-58FD-DE6A-BB3C1597A198}"/>
              </a:ext>
            </a:extLst>
          </p:cNvPr>
          <p:cNvSpPr txBox="1"/>
          <p:nvPr/>
        </p:nvSpPr>
        <p:spPr>
          <a:xfrm>
            <a:off x="4394205" y="1384637"/>
            <a:ext cx="4362169" cy="2031325"/>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Financial burdens associated with healthcare may the reduce uninsured populations’ ability to engage in the environmental decision-making process. Further, individuals without insurance have barriers to accessing preventative care following adverse environmental events, increasing risk of morbidity and mortality among uninsured populations (</a:t>
            </a:r>
            <a:r>
              <a:rPr lang="en-US" b="0" i="0" dirty="0" err="1">
                <a:solidFill>
                  <a:srgbClr val="000000"/>
                </a:solidFill>
                <a:effectLst/>
                <a:latin typeface="Open Sans" panose="020B0606030504020204" pitchFamily="34" charset="0"/>
              </a:rPr>
              <a:t>Mulchandani</a:t>
            </a:r>
            <a:r>
              <a:rPr lang="en-US" b="0" i="0" dirty="0">
                <a:solidFill>
                  <a:srgbClr val="000000"/>
                </a:solidFill>
                <a:effectLst/>
                <a:latin typeface="Open Sans" panose="020B0606030504020204" pitchFamily="34" charset="0"/>
              </a:rPr>
              <a:t> et al., 2019; </a:t>
            </a:r>
            <a:r>
              <a:rPr lang="en-US" b="0" i="0" dirty="0" err="1">
                <a:solidFill>
                  <a:srgbClr val="000000"/>
                </a:solidFill>
                <a:effectLst/>
                <a:latin typeface="Open Sans" panose="020B0606030504020204" pitchFamily="34" charset="0"/>
              </a:rPr>
              <a:t>Woolhandler</a:t>
            </a:r>
            <a:r>
              <a:rPr lang="en-US" b="0" i="0" dirty="0">
                <a:solidFill>
                  <a:srgbClr val="000000"/>
                </a:solidFill>
                <a:effectLst/>
                <a:latin typeface="Open Sans" panose="020B0606030504020204" pitchFamily="34" charset="0"/>
              </a:rPr>
              <a:t> &amp; Himmelstein, 2017).</a:t>
            </a:r>
            <a:endParaRPr lang="en-US" dirty="0"/>
          </a:p>
        </p:txBody>
      </p:sp>
    </p:spTree>
    <p:extLst>
      <p:ext uri="{BB962C8B-B14F-4D97-AF65-F5344CB8AC3E}">
        <p14:creationId xmlns:p14="http://schemas.microsoft.com/office/powerpoint/2010/main" val="8572962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black and white picture of an airplane&#10;&#10;Description automatically generated">
            <a:extLst>
              <a:ext uri="{FF2B5EF4-FFF2-40B4-BE49-F238E27FC236}">
                <a16:creationId xmlns:a16="http://schemas.microsoft.com/office/drawing/2014/main" id="{5873C27F-75CD-1582-961E-49C3D17408A9}"/>
              </a:ext>
            </a:extLst>
          </p:cNvPr>
          <p:cNvPicPr>
            <a:picLocks noChangeAspect="1"/>
          </p:cNvPicPr>
          <p:nvPr/>
        </p:nvPicPr>
        <p:blipFill>
          <a:blip r:embed="rId2"/>
          <a:stretch>
            <a:fillRect/>
          </a:stretch>
        </p:blipFill>
        <p:spPr>
          <a:xfrm>
            <a:off x="816118" y="1205695"/>
            <a:ext cx="3189351" cy="2947733"/>
          </a:xfrm>
          <a:prstGeom prst="rect">
            <a:avLst/>
          </a:prstGeom>
        </p:spPr>
      </p:pic>
      <p:sp>
        <p:nvSpPr>
          <p:cNvPr id="7" name="TextBox 6">
            <a:extLst>
              <a:ext uri="{FF2B5EF4-FFF2-40B4-BE49-F238E27FC236}">
                <a16:creationId xmlns:a16="http://schemas.microsoft.com/office/drawing/2014/main" id="{13D145D3-43DA-1649-64A5-BE0CADC313B7}"/>
              </a:ext>
            </a:extLst>
          </p:cNvPr>
          <p:cNvSpPr txBox="1"/>
          <p:nvPr/>
        </p:nvSpPr>
        <p:spPr>
          <a:xfrm>
            <a:off x="4805777" y="1205695"/>
            <a:ext cx="4025348" cy="2677656"/>
          </a:xfrm>
          <a:prstGeom prst="rect">
            <a:avLst/>
          </a:prstGeom>
          <a:noFill/>
        </p:spPr>
        <p:txBody>
          <a:bodyPr wrap="square">
            <a:spAutoFit/>
          </a:bodyPr>
          <a:lstStyle/>
          <a:p>
            <a:r>
              <a:rPr lang="en-US" sz="1200" b="0" i="0" dirty="0">
                <a:solidFill>
                  <a:srgbClr val="000000"/>
                </a:solidFill>
                <a:effectLst/>
                <a:latin typeface="Open Sans" panose="020B0606030504020204" pitchFamily="34" charset="0"/>
              </a:rPr>
              <a:t>Airports are important sources of noise pollution. Studies indicate that noise pollution associated with residential proximity to airports can constitute a significant nuisance, and can lead to elevated levels of stress and sleep disturbance (</a:t>
            </a:r>
            <a:r>
              <a:rPr lang="en-US" sz="1200" b="0" i="0" dirty="0" err="1">
                <a:solidFill>
                  <a:srgbClr val="000000"/>
                </a:solidFill>
                <a:effectLst/>
                <a:latin typeface="Open Sans" panose="020B0606030504020204" pitchFamily="34" charset="0"/>
              </a:rPr>
              <a:t>Elmenhorst</a:t>
            </a:r>
            <a:r>
              <a:rPr lang="en-US" sz="1200" b="0" i="0" dirty="0">
                <a:solidFill>
                  <a:srgbClr val="000000"/>
                </a:solidFill>
                <a:effectLst/>
                <a:latin typeface="Open Sans" panose="020B0606030504020204" pitchFamily="34" charset="0"/>
              </a:rPr>
              <a:t> et al., 2019; </a:t>
            </a:r>
            <a:r>
              <a:rPr lang="en-US" sz="1200" b="0" i="0" dirty="0" err="1">
                <a:solidFill>
                  <a:srgbClr val="000000"/>
                </a:solidFill>
                <a:effectLst/>
                <a:latin typeface="Open Sans" panose="020B0606030504020204" pitchFamily="34" charset="0"/>
              </a:rPr>
              <a:t>Ogneva-Himmelberger</a:t>
            </a:r>
            <a:r>
              <a:rPr lang="en-US" sz="1200" b="0" i="0" dirty="0">
                <a:solidFill>
                  <a:srgbClr val="000000"/>
                </a:solidFill>
                <a:effectLst/>
                <a:latin typeface="Open Sans" panose="020B0606030504020204" pitchFamily="34" charset="0"/>
              </a:rPr>
              <a:t> &amp; Cooperman, 2010; </a:t>
            </a:r>
            <a:r>
              <a:rPr lang="en-US" sz="1200" b="0" i="0" dirty="0" err="1">
                <a:solidFill>
                  <a:srgbClr val="000000"/>
                </a:solidFill>
                <a:effectLst/>
                <a:latin typeface="Open Sans" panose="020B0606030504020204" pitchFamily="34" charset="0"/>
              </a:rPr>
              <a:t>Ozkurt</a:t>
            </a:r>
            <a:r>
              <a:rPr lang="en-US" sz="1200" b="0" i="0" dirty="0">
                <a:solidFill>
                  <a:srgbClr val="000000"/>
                </a:solidFill>
                <a:effectLst/>
                <a:latin typeface="Open Sans" panose="020B0606030504020204" pitchFamily="34" charset="0"/>
              </a:rPr>
              <a:t> et al., 2015). Airports are also important sources of air, soil, and groundwater contamination. Accidental releases from leaky storage tanks, use of hazardous chemicals in rescue and firefighting training, and stormwater runoff all contribute to infiltration of chemicals such as benzene, trichloroethylene, carbon tetrachloride, and a range of perfluorochemicals into soil and groundwater (Nunes et al., 2011).</a:t>
            </a:r>
            <a:endParaRPr lang="en-US" sz="1200" dirty="0"/>
          </a:p>
        </p:txBody>
      </p:sp>
    </p:spTree>
    <p:extLst>
      <p:ext uri="{BB962C8B-B14F-4D97-AF65-F5344CB8AC3E}">
        <p14:creationId xmlns:p14="http://schemas.microsoft.com/office/powerpoint/2010/main" val="30237907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group quarters sign with text&#10;&#10;Description automatically generated">
            <a:extLst>
              <a:ext uri="{FF2B5EF4-FFF2-40B4-BE49-F238E27FC236}">
                <a16:creationId xmlns:a16="http://schemas.microsoft.com/office/drawing/2014/main" id="{05CE13C9-F27D-3098-17B9-0FC6CAD122F6}"/>
              </a:ext>
            </a:extLst>
          </p:cNvPr>
          <p:cNvPicPr>
            <a:picLocks noChangeAspect="1"/>
          </p:cNvPicPr>
          <p:nvPr/>
        </p:nvPicPr>
        <p:blipFill>
          <a:blip r:embed="rId2"/>
          <a:stretch>
            <a:fillRect/>
          </a:stretch>
        </p:blipFill>
        <p:spPr>
          <a:xfrm>
            <a:off x="855876" y="1223012"/>
            <a:ext cx="3169472" cy="2929360"/>
          </a:xfrm>
          <a:prstGeom prst="rect">
            <a:avLst/>
          </a:prstGeom>
        </p:spPr>
      </p:pic>
      <p:sp>
        <p:nvSpPr>
          <p:cNvPr id="7" name="TextBox 6">
            <a:extLst>
              <a:ext uri="{FF2B5EF4-FFF2-40B4-BE49-F238E27FC236}">
                <a16:creationId xmlns:a16="http://schemas.microsoft.com/office/drawing/2014/main" id="{B076E57B-4245-9627-8B58-790FF11F57A9}"/>
              </a:ext>
            </a:extLst>
          </p:cNvPr>
          <p:cNvSpPr txBox="1"/>
          <p:nvPr/>
        </p:nvSpPr>
        <p:spPr>
          <a:xfrm>
            <a:off x="4384267" y="1043609"/>
            <a:ext cx="4611756" cy="1754326"/>
          </a:xfrm>
          <a:prstGeom prst="rect">
            <a:avLst/>
          </a:prstGeom>
          <a:noFill/>
        </p:spPr>
        <p:txBody>
          <a:bodyPr wrap="square">
            <a:spAutoFit/>
          </a:bodyPr>
          <a:lstStyle/>
          <a:p>
            <a:r>
              <a:rPr lang="en-US" sz="1200" b="0" i="0" dirty="0">
                <a:solidFill>
                  <a:srgbClr val="000000"/>
                </a:solidFill>
                <a:effectLst/>
                <a:latin typeface="Open Sans" panose="020B0606030504020204" pitchFamily="34" charset="0"/>
              </a:rPr>
              <a:t>Institutionalized persons, those in correctional facilities, nursing homes, and mental hospitals, are particularly vulnerable to environmental injustice and often have limited ability to influence environmental decision-making. For example, persons who are incarcerated or detained often face disproportionate exposures to environmental contaminants due to poor institutional conditions, exposures through hazardous work programs, and a lack of social capital to improve conditions for themselves (Pellow, 2021).</a:t>
            </a:r>
            <a:endParaRPr lang="en-US" sz="1200" dirty="0"/>
          </a:p>
        </p:txBody>
      </p:sp>
      <p:sp>
        <p:nvSpPr>
          <p:cNvPr id="12" name="TextBox 11">
            <a:extLst>
              <a:ext uri="{FF2B5EF4-FFF2-40B4-BE49-F238E27FC236}">
                <a16:creationId xmlns:a16="http://schemas.microsoft.com/office/drawing/2014/main" id="{9B6D91AE-6B0D-D8D3-328D-0CD97775642B}"/>
              </a:ext>
            </a:extLst>
          </p:cNvPr>
          <p:cNvSpPr txBox="1"/>
          <p:nvPr/>
        </p:nvSpPr>
        <p:spPr>
          <a:xfrm>
            <a:off x="4384267" y="2898770"/>
            <a:ext cx="4611756" cy="1384995"/>
          </a:xfrm>
          <a:prstGeom prst="rect">
            <a:avLst/>
          </a:prstGeom>
          <a:noFill/>
        </p:spPr>
        <p:txBody>
          <a:bodyPr wrap="square">
            <a:spAutoFit/>
          </a:bodyPr>
          <a:lstStyle/>
          <a:p>
            <a:r>
              <a:rPr lang="en-US" sz="1200" b="0" i="0" dirty="0">
                <a:solidFill>
                  <a:srgbClr val="000000"/>
                </a:solidFill>
                <a:effectLst/>
                <a:latin typeface="Open Sans" panose="020B0606030504020204" pitchFamily="34" charset="0"/>
              </a:rPr>
              <a:t>Non-institutionalized persons living in group quarters are also vulnerable to environmental injustice, though perhaps not as clearly as institutionalized persons…People living in group homes, missions, and shelters may have limited legal status, limited time, and limited resources, and thus diminished ability to influence environmental decision-making (Goodling, 2020).</a:t>
            </a:r>
            <a:endParaRPr lang="en-US" sz="1200" dirty="0"/>
          </a:p>
        </p:txBody>
      </p:sp>
    </p:spTree>
    <p:extLst>
      <p:ext uri="{BB962C8B-B14F-4D97-AF65-F5344CB8AC3E}">
        <p14:creationId xmlns:p14="http://schemas.microsoft.com/office/powerpoint/2010/main" val="2592718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black and white picture of a train&#10;&#10;Description automatically generated">
            <a:extLst>
              <a:ext uri="{FF2B5EF4-FFF2-40B4-BE49-F238E27FC236}">
                <a16:creationId xmlns:a16="http://schemas.microsoft.com/office/drawing/2014/main" id="{4D2ABDE1-3EF0-F387-FB44-5D911605ADD7}"/>
              </a:ext>
            </a:extLst>
          </p:cNvPr>
          <p:cNvPicPr>
            <a:picLocks noChangeAspect="1"/>
          </p:cNvPicPr>
          <p:nvPr/>
        </p:nvPicPr>
        <p:blipFill>
          <a:blip r:embed="rId2"/>
          <a:stretch>
            <a:fillRect/>
          </a:stretch>
        </p:blipFill>
        <p:spPr>
          <a:xfrm>
            <a:off x="876579" y="1223012"/>
            <a:ext cx="3188525" cy="2888613"/>
          </a:xfrm>
          <a:prstGeom prst="rect">
            <a:avLst/>
          </a:prstGeom>
        </p:spPr>
      </p:pic>
      <p:sp>
        <p:nvSpPr>
          <p:cNvPr id="7" name="TextBox 6">
            <a:extLst>
              <a:ext uri="{FF2B5EF4-FFF2-40B4-BE49-F238E27FC236}">
                <a16:creationId xmlns:a16="http://schemas.microsoft.com/office/drawing/2014/main" id="{D0F638F8-E828-7ABE-1102-1E07C4666A1C}"/>
              </a:ext>
            </a:extLst>
          </p:cNvPr>
          <p:cNvSpPr txBox="1"/>
          <p:nvPr/>
        </p:nvSpPr>
        <p:spPr>
          <a:xfrm>
            <a:off x="4492262" y="1043609"/>
            <a:ext cx="4611756" cy="2462213"/>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Like roads, railways can also present a significant source of noise pollution to nearby communities. This noise pollution can constitute a major annoyance and source of community stress, especially when combined with noise pollution from traffic (</a:t>
            </a:r>
            <a:r>
              <a:rPr lang="en-US" b="0" i="0" dirty="0" err="1">
                <a:solidFill>
                  <a:srgbClr val="000000"/>
                </a:solidFill>
                <a:effectLst/>
                <a:latin typeface="Open Sans" panose="020B0606030504020204" pitchFamily="34" charset="0"/>
              </a:rPr>
              <a:t>Öhrström</a:t>
            </a:r>
            <a:r>
              <a:rPr lang="en-US" b="0" i="0" dirty="0">
                <a:solidFill>
                  <a:srgbClr val="000000"/>
                </a:solidFill>
                <a:effectLst/>
                <a:latin typeface="Open Sans" panose="020B0606030504020204" pitchFamily="34" charset="0"/>
              </a:rPr>
              <a:t> et al., 2007). Among all transportation-associated sources of noise pollution, railway noise is associated with the most significant levels of sleep disruption and associated increases in stress and diastolic blood pressure (</a:t>
            </a:r>
            <a:r>
              <a:rPr lang="en-US" b="0" i="0" dirty="0" err="1">
                <a:solidFill>
                  <a:srgbClr val="000000"/>
                </a:solidFill>
                <a:effectLst/>
                <a:latin typeface="Open Sans" panose="020B0606030504020204" pitchFamily="34" charset="0"/>
              </a:rPr>
              <a:t>Elmenhorst</a:t>
            </a:r>
            <a:r>
              <a:rPr lang="en-US" b="0" i="0" dirty="0">
                <a:solidFill>
                  <a:srgbClr val="000000"/>
                </a:solidFill>
                <a:effectLst/>
                <a:latin typeface="Open Sans" panose="020B0606030504020204" pitchFamily="34" charset="0"/>
              </a:rPr>
              <a:t> et al., 2019; Petri et al., 2021).</a:t>
            </a:r>
            <a:endParaRPr lang="en-US" dirty="0"/>
          </a:p>
        </p:txBody>
      </p:sp>
    </p:spTree>
    <p:extLst>
      <p:ext uri="{BB962C8B-B14F-4D97-AF65-F5344CB8AC3E}">
        <p14:creationId xmlns:p14="http://schemas.microsoft.com/office/powerpoint/2010/main" val="19514970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black line icon of a briefcase with a cross&#10;&#10;Description automatically generated">
            <a:extLst>
              <a:ext uri="{FF2B5EF4-FFF2-40B4-BE49-F238E27FC236}">
                <a16:creationId xmlns:a16="http://schemas.microsoft.com/office/drawing/2014/main" id="{2884FB57-83FE-E3FD-DE9A-CEA84D9B29B8}"/>
              </a:ext>
            </a:extLst>
          </p:cNvPr>
          <p:cNvPicPr>
            <a:picLocks noChangeAspect="1"/>
          </p:cNvPicPr>
          <p:nvPr/>
        </p:nvPicPr>
        <p:blipFill>
          <a:blip r:embed="rId2"/>
          <a:stretch>
            <a:fillRect/>
          </a:stretch>
        </p:blipFill>
        <p:spPr>
          <a:xfrm>
            <a:off x="871816" y="1212254"/>
            <a:ext cx="3203227" cy="2887637"/>
          </a:xfrm>
          <a:prstGeom prst="rect">
            <a:avLst/>
          </a:prstGeom>
        </p:spPr>
      </p:pic>
      <p:sp>
        <p:nvSpPr>
          <p:cNvPr id="8" name="TextBox 7">
            <a:extLst>
              <a:ext uri="{FF2B5EF4-FFF2-40B4-BE49-F238E27FC236}">
                <a16:creationId xmlns:a16="http://schemas.microsoft.com/office/drawing/2014/main" id="{5A99B9B5-6723-96A0-DC60-21FC6FFE1083}"/>
              </a:ext>
            </a:extLst>
          </p:cNvPr>
          <p:cNvSpPr txBox="1"/>
          <p:nvPr/>
        </p:nvSpPr>
        <p:spPr>
          <a:xfrm>
            <a:off x="4400207" y="1043609"/>
            <a:ext cx="4611756" cy="2462213"/>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Unemployment is an important marker of community socioeconomic status. Lack of employment often means limited financial resources as well as decreased social capital due to stigma. These factors can reduce this population’s ability to influence environmental decision-making… Unemployment is also associated with stress and stress-related inflammation, potentially rendering these populations more vulnerable to health effects mediated by stress (Ala-</a:t>
            </a:r>
            <a:r>
              <a:rPr lang="en-US" b="0" i="0" dirty="0" err="1">
                <a:solidFill>
                  <a:srgbClr val="000000"/>
                </a:solidFill>
                <a:effectLst/>
                <a:latin typeface="Open Sans" panose="020B0606030504020204" pitchFamily="34" charset="0"/>
              </a:rPr>
              <a:t>Mursula</a:t>
            </a:r>
            <a:r>
              <a:rPr lang="en-US" b="0" i="0" dirty="0">
                <a:solidFill>
                  <a:srgbClr val="000000"/>
                </a:solidFill>
                <a:effectLst/>
                <a:latin typeface="Open Sans" panose="020B0606030504020204" pitchFamily="34" charset="0"/>
              </a:rPr>
              <a:t> et al., 2013; </a:t>
            </a:r>
            <a:r>
              <a:rPr lang="en-US" b="0" i="0" dirty="0" err="1">
                <a:solidFill>
                  <a:srgbClr val="000000"/>
                </a:solidFill>
                <a:effectLst/>
                <a:latin typeface="Open Sans" panose="020B0606030504020204" pitchFamily="34" charset="0"/>
              </a:rPr>
              <a:t>Dettenborn</a:t>
            </a:r>
            <a:r>
              <a:rPr lang="en-US" b="0" i="0" dirty="0">
                <a:solidFill>
                  <a:srgbClr val="000000"/>
                </a:solidFill>
                <a:effectLst/>
                <a:latin typeface="Open Sans" panose="020B0606030504020204" pitchFamily="34" charset="0"/>
              </a:rPr>
              <a:t> et al., 2010; </a:t>
            </a:r>
            <a:r>
              <a:rPr lang="en-US" b="0" i="0" dirty="0" err="1">
                <a:solidFill>
                  <a:srgbClr val="000000"/>
                </a:solidFill>
                <a:effectLst/>
                <a:latin typeface="Open Sans" panose="020B0606030504020204" pitchFamily="34" charset="0"/>
              </a:rPr>
              <a:t>Heikkala</a:t>
            </a:r>
            <a:r>
              <a:rPr lang="en-US" b="0" i="0" dirty="0">
                <a:solidFill>
                  <a:srgbClr val="000000"/>
                </a:solidFill>
                <a:effectLst/>
                <a:latin typeface="Open Sans" panose="020B0606030504020204" pitchFamily="34" charset="0"/>
              </a:rPr>
              <a:t> et al., 2020).</a:t>
            </a:r>
            <a:endParaRPr lang="en-US" dirty="0"/>
          </a:p>
        </p:txBody>
      </p:sp>
    </p:spTree>
    <p:extLst>
      <p:ext uri="{BB962C8B-B14F-4D97-AF65-F5344CB8AC3E}">
        <p14:creationId xmlns:p14="http://schemas.microsoft.com/office/powerpoint/2010/main" val="17569414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black and white image of a diesel particulate matter&#10;&#10;Description automatically generated">
            <a:extLst>
              <a:ext uri="{FF2B5EF4-FFF2-40B4-BE49-F238E27FC236}">
                <a16:creationId xmlns:a16="http://schemas.microsoft.com/office/drawing/2014/main" id="{877241F5-BF57-6B67-855C-1EFD82F23D39}"/>
              </a:ext>
            </a:extLst>
          </p:cNvPr>
          <p:cNvPicPr>
            <a:picLocks noChangeAspect="1"/>
          </p:cNvPicPr>
          <p:nvPr/>
        </p:nvPicPr>
        <p:blipFill>
          <a:blip r:embed="rId2"/>
          <a:stretch>
            <a:fillRect/>
          </a:stretch>
        </p:blipFill>
        <p:spPr>
          <a:xfrm>
            <a:off x="826058" y="1173317"/>
            <a:ext cx="3189351" cy="2947733"/>
          </a:xfrm>
          <a:prstGeom prst="rect">
            <a:avLst/>
          </a:prstGeom>
        </p:spPr>
      </p:pic>
      <p:sp>
        <p:nvSpPr>
          <p:cNvPr id="7" name="TextBox 6">
            <a:extLst>
              <a:ext uri="{FF2B5EF4-FFF2-40B4-BE49-F238E27FC236}">
                <a16:creationId xmlns:a16="http://schemas.microsoft.com/office/drawing/2014/main" id="{7A158FC4-CEAA-C21D-952F-118ACC12980C}"/>
              </a:ext>
            </a:extLst>
          </p:cNvPr>
          <p:cNvSpPr txBox="1"/>
          <p:nvPr/>
        </p:nvSpPr>
        <p:spPr>
          <a:xfrm>
            <a:off x="4354449" y="1173317"/>
            <a:ext cx="4611756" cy="2893100"/>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Diesel particulate matter (DPM) is a particle emission from a diesel motor made of an elemental carbon core and various adsorbed organics compounds and other chemical components (Wichmann, 2007). Evidence indicates that DPM exposure may cause respiratory symptoms via inflammation and oxidative stress (Ristovski et al., 2012). Acute exposure to DPM has been associated with acute coronary syndrome (ACS) and other cardiovascular issues (Peters et al., 2001) and DPM contains carcinogens such as benzene and formaldehyde that may lead to the development of certain kinds of cancer (</a:t>
            </a:r>
            <a:r>
              <a:rPr lang="en-US" b="0" i="0" dirty="0" err="1">
                <a:solidFill>
                  <a:srgbClr val="000000"/>
                </a:solidFill>
                <a:effectLst/>
                <a:latin typeface="Open Sans" panose="020B0606030504020204" pitchFamily="34" charset="0"/>
              </a:rPr>
              <a:t>Krivoshto</a:t>
            </a:r>
            <a:r>
              <a:rPr lang="en-US" b="0" i="0" dirty="0">
                <a:solidFill>
                  <a:srgbClr val="000000"/>
                </a:solidFill>
                <a:effectLst/>
                <a:latin typeface="Open Sans" panose="020B0606030504020204" pitchFamily="34" charset="0"/>
              </a:rPr>
              <a:t> et al., 2008).</a:t>
            </a:r>
            <a:endParaRPr lang="en-US" dirty="0"/>
          </a:p>
        </p:txBody>
      </p:sp>
    </p:spTree>
    <p:extLst>
      <p:ext uri="{BB962C8B-B14F-4D97-AF65-F5344CB8AC3E}">
        <p14:creationId xmlns:p14="http://schemas.microsoft.com/office/powerpoint/2010/main" val="15758643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3" name="Picture 2" descr="A house with a dollar sign&#10;&#10;Description automatically generated">
            <a:extLst>
              <a:ext uri="{FF2B5EF4-FFF2-40B4-BE49-F238E27FC236}">
                <a16:creationId xmlns:a16="http://schemas.microsoft.com/office/drawing/2014/main" id="{CFD2B6F0-B0E6-056E-B219-93145845A4C2}"/>
              </a:ext>
            </a:extLst>
          </p:cNvPr>
          <p:cNvPicPr>
            <a:picLocks noChangeAspect="1"/>
          </p:cNvPicPr>
          <p:nvPr/>
        </p:nvPicPr>
        <p:blipFill>
          <a:blip r:embed="rId2"/>
          <a:stretch>
            <a:fillRect/>
          </a:stretch>
        </p:blipFill>
        <p:spPr>
          <a:xfrm>
            <a:off x="807005" y="1163378"/>
            <a:ext cx="3287917" cy="2978656"/>
          </a:xfrm>
          <a:prstGeom prst="rect">
            <a:avLst/>
          </a:prstGeom>
        </p:spPr>
      </p:pic>
      <p:sp>
        <p:nvSpPr>
          <p:cNvPr id="7" name="TextBox 6">
            <a:extLst>
              <a:ext uri="{FF2B5EF4-FFF2-40B4-BE49-F238E27FC236}">
                <a16:creationId xmlns:a16="http://schemas.microsoft.com/office/drawing/2014/main" id="{CF5516D2-EAB5-0AEE-FA8E-1CC304E9DE00}"/>
              </a:ext>
            </a:extLst>
          </p:cNvPr>
          <p:cNvSpPr txBox="1"/>
          <p:nvPr/>
        </p:nvSpPr>
        <p:spPr>
          <a:xfrm>
            <a:off x="4492262" y="1305124"/>
            <a:ext cx="4375152" cy="2246769"/>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The U.S. Department of Housing and Urban Development (HUD) and the U.S. Census Bureau define a household as “housing cost burdened” if that household pays greater than 30% of monthly income on housing costs. Housing costs represent a significant financial burden for most households, and populations burdened by housing costs and associated debt may lack financial resources or time to devote to improving environmental conditions.</a:t>
            </a:r>
            <a:endParaRPr lang="en-US" dirty="0"/>
          </a:p>
        </p:txBody>
      </p:sp>
    </p:spTree>
    <p:extLst>
      <p:ext uri="{BB962C8B-B14F-4D97-AF65-F5344CB8AC3E}">
        <p14:creationId xmlns:p14="http://schemas.microsoft.com/office/powerpoint/2010/main" val="30437090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black and white logo with a person's face&#10;&#10;Description automatically generated">
            <a:extLst>
              <a:ext uri="{FF2B5EF4-FFF2-40B4-BE49-F238E27FC236}">
                <a16:creationId xmlns:a16="http://schemas.microsoft.com/office/drawing/2014/main" id="{6AD83A02-3AFC-8945-4F5C-39B9A9068100}"/>
              </a:ext>
            </a:extLst>
          </p:cNvPr>
          <p:cNvPicPr>
            <a:picLocks noChangeAspect="1"/>
          </p:cNvPicPr>
          <p:nvPr/>
        </p:nvPicPr>
        <p:blipFill>
          <a:blip r:embed="rId2"/>
          <a:stretch>
            <a:fillRect/>
          </a:stretch>
        </p:blipFill>
        <p:spPr>
          <a:xfrm>
            <a:off x="836823" y="1223012"/>
            <a:ext cx="3258099" cy="2951643"/>
          </a:xfrm>
          <a:prstGeom prst="rect">
            <a:avLst/>
          </a:prstGeom>
        </p:spPr>
      </p:pic>
      <p:sp>
        <p:nvSpPr>
          <p:cNvPr id="8" name="TextBox 7">
            <a:extLst>
              <a:ext uri="{FF2B5EF4-FFF2-40B4-BE49-F238E27FC236}">
                <a16:creationId xmlns:a16="http://schemas.microsoft.com/office/drawing/2014/main" id="{911991BB-630D-6302-7F79-035839115770}"/>
              </a:ext>
            </a:extLst>
          </p:cNvPr>
          <p:cNvSpPr txBox="1"/>
          <p:nvPr/>
        </p:nvSpPr>
        <p:spPr>
          <a:xfrm>
            <a:off x="4492262" y="1223012"/>
            <a:ext cx="4611756" cy="2677656"/>
          </a:xfrm>
          <a:prstGeom prst="rect">
            <a:avLst/>
          </a:prstGeom>
          <a:noFill/>
        </p:spPr>
        <p:txBody>
          <a:bodyPr wrap="square">
            <a:spAutoFit/>
          </a:bodyPr>
          <a:lstStyle/>
          <a:p>
            <a:r>
              <a:rPr lang="en-US" sz="1200" b="0" i="0" dirty="0">
                <a:solidFill>
                  <a:srgbClr val="000000"/>
                </a:solidFill>
                <a:effectLst/>
                <a:latin typeface="Open Sans" panose="020B0606030504020204" pitchFamily="34" charset="0"/>
              </a:rPr>
              <a:t>The ability to communicate in English can be an important factor in determining a community’s ability to participate in civil discourse surrounding environmental decision-making. Documents and news sources covering environmental issues are often not available in languages other than English, hampering non-English speakers’ ability to inform themselves and engage in these issues (</a:t>
            </a:r>
            <a:r>
              <a:rPr lang="en-US" sz="1200" b="0" i="0" dirty="0" err="1">
                <a:solidFill>
                  <a:srgbClr val="000000"/>
                </a:solidFill>
                <a:effectLst/>
                <a:latin typeface="Open Sans" panose="020B0606030504020204" pitchFamily="34" charset="0"/>
              </a:rPr>
              <a:t>Teron</a:t>
            </a:r>
            <a:r>
              <a:rPr lang="en-US" sz="1200" b="0" i="0" dirty="0">
                <a:solidFill>
                  <a:srgbClr val="000000"/>
                </a:solidFill>
                <a:effectLst/>
                <a:latin typeface="Open Sans" panose="020B0606030504020204" pitchFamily="34" charset="0"/>
              </a:rPr>
              <a:t>, 2016). Furthermore, discrimination against non-English speakers can lead to exclusion from decision making and is correlated with increased stress and reduced quality of life (Gee &amp; Ponce, 2010). Non-English speakers may also be more vulnerable during disasters or extreme climate events if materials aimed at dissemination of emergency information are available only in English (Nepal et al., 2012; White-Newsome et al., 2009).</a:t>
            </a:r>
            <a:endParaRPr lang="en-US" sz="1200" dirty="0"/>
          </a:p>
        </p:txBody>
      </p:sp>
    </p:spTree>
    <p:extLst>
      <p:ext uri="{BB962C8B-B14F-4D97-AF65-F5344CB8AC3E}">
        <p14:creationId xmlns:p14="http://schemas.microsoft.com/office/powerpoint/2010/main" val="3953875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Public Health vs. Individual Health</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
        <p:nvSpPr>
          <p:cNvPr id="7" name="TextBox 6">
            <a:extLst>
              <a:ext uri="{FF2B5EF4-FFF2-40B4-BE49-F238E27FC236}">
                <a16:creationId xmlns:a16="http://schemas.microsoft.com/office/drawing/2014/main" id="{A93E5C1D-BCF6-867D-0910-F721D646C0E6}"/>
              </a:ext>
            </a:extLst>
          </p:cNvPr>
          <p:cNvSpPr txBox="1"/>
          <p:nvPr/>
        </p:nvSpPr>
        <p:spPr>
          <a:xfrm>
            <a:off x="158400" y="909635"/>
            <a:ext cx="10668000" cy="369332"/>
          </a:xfrm>
          <a:prstGeom prst="rect">
            <a:avLst/>
          </a:prstGeom>
          <a:noFill/>
        </p:spPr>
        <p:txBody>
          <a:bodyPr wrap="square" rtlCol="0">
            <a:spAutoFit/>
          </a:bodyPr>
          <a:lstStyle/>
          <a:p>
            <a:r>
              <a:rPr lang="en-US" b="1"/>
              <a:t>Is public health different than individual health?</a:t>
            </a:r>
          </a:p>
        </p:txBody>
      </p:sp>
      <p:sp>
        <p:nvSpPr>
          <p:cNvPr id="8" name="TextBox 7">
            <a:extLst>
              <a:ext uri="{FF2B5EF4-FFF2-40B4-BE49-F238E27FC236}">
                <a16:creationId xmlns:a16="http://schemas.microsoft.com/office/drawing/2014/main" id="{902D47B8-0900-A2BD-D746-47AA0B70C059}"/>
              </a:ext>
            </a:extLst>
          </p:cNvPr>
          <p:cNvSpPr txBox="1"/>
          <p:nvPr/>
        </p:nvSpPr>
        <p:spPr>
          <a:xfrm>
            <a:off x="78096" y="1416617"/>
            <a:ext cx="7865300" cy="369332"/>
          </a:xfrm>
          <a:prstGeom prst="rect">
            <a:avLst/>
          </a:prstGeom>
          <a:noFill/>
        </p:spPr>
        <p:txBody>
          <a:bodyPr wrap="square" rtlCol="0">
            <a:spAutoFit/>
          </a:bodyPr>
          <a:lstStyle/>
          <a:p>
            <a:r>
              <a:rPr lang="en-US"/>
              <a:t>Yes, but they are closely related. </a:t>
            </a:r>
          </a:p>
        </p:txBody>
      </p:sp>
      <p:sp>
        <p:nvSpPr>
          <p:cNvPr id="13" name="TextBox 12">
            <a:extLst>
              <a:ext uri="{FF2B5EF4-FFF2-40B4-BE49-F238E27FC236}">
                <a16:creationId xmlns:a16="http://schemas.microsoft.com/office/drawing/2014/main" id="{DF0A0627-E4BD-958F-CD83-3D1748D76E60}"/>
              </a:ext>
            </a:extLst>
          </p:cNvPr>
          <p:cNvSpPr txBox="1"/>
          <p:nvPr/>
        </p:nvSpPr>
        <p:spPr>
          <a:xfrm>
            <a:off x="78096" y="1807266"/>
            <a:ext cx="6202054" cy="523220"/>
          </a:xfrm>
          <a:prstGeom prst="rect">
            <a:avLst/>
          </a:prstGeom>
          <a:noFill/>
        </p:spPr>
        <p:txBody>
          <a:bodyPr wrap="square">
            <a:spAutoFit/>
          </a:bodyPr>
          <a:lstStyle/>
          <a:p>
            <a:pPr marL="285750" indent="-285750">
              <a:buFont typeface="Wingdings" panose="05000000000000000000" pitchFamily="2" charset="2"/>
              <a:buChar char="ü"/>
            </a:pPr>
            <a:r>
              <a:rPr lang="en-US" b="1"/>
              <a:t>Physicians and other healthcare providers </a:t>
            </a:r>
            <a:r>
              <a:rPr lang="en-US"/>
              <a:t>used medication, surgery, and other interventions to treat individuals. </a:t>
            </a:r>
          </a:p>
        </p:txBody>
      </p:sp>
      <p:pic>
        <p:nvPicPr>
          <p:cNvPr id="16" name="Picture 4" descr="Surgery | Definition, History, Type, &amp; Techniques | Britannica">
            <a:extLst>
              <a:ext uri="{FF2B5EF4-FFF2-40B4-BE49-F238E27FC236}">
                <a16:creationId xmlns:a16="http://schemas.microsoft.com/office/drawing/2014/main" id="{80342DE5-04C4-3E96-4CF0-E21BFC4E5E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5019" y="2038722"/>
            <a:ext cx="1374896" cy="162851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What Can Your Pharmacist Do for You? - HealthyWomen">
            <a:extLst>
              <a:ext uri="{FF2B5EF4-FFF2-40B4-BE49-F238E27FC236}">
                <a16:creationId xmlns:a16="http://schemas.microsoft.com/office/drawing/2014/main" id="{99A1650C-C902-0E4C-47AE-44796EFA88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415" r="31144"/>
          <a:stretch/>
        </p:blipFill>
        <p:spPr bwMode="auto">
          <a:xfrm rot="21277441">
            <a:off x="6473274" y="852273"/>
            <a:ext cx="1755816" cy="143531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Benefits Of Physical Therapy | Orthopaedic Associates of Central Maryland">
            <a:extLst>
              <a:ext uri="{FF2B5EF4-FFF2-40B4-BE49-F238E27FC236}">
                <a16:creationId xmlns:a16="http://schemas.microsoft.com/office/drawing/2014/main" id="{C0E4860D-979E-6395-1FB9-C3840C285D7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154" t="7347" r="5735"/>
          <a:stretch/>
        </p:blipFill>
        <p:spPr bwMode="auto">
          <a:xfrm rot="20838109">
            <a:off x="6257411" y="3002347"/>
            <a:ext cx="1673246" cy="1456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723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black and white picture of a coal mine cart&#10;&#10;Description automatically generated">
            <a:extLst>
              <a:ext uri="{FF2B5EF4-FFF2-40B4-BE49-F238E27FC236}">
                <a16:creationId xmlns:a16="http://schemas.microsoft.com/office/drawing/2014/main" id="{D98C9710-DB9A-081B-BFBC-D60C0F7B833D}"/>
              </a:ext>
            </a:extLst>
          </p:cNvPr>
          <p:cNvPicPr>
            <a:picLocks noChangeAspect="1"/>
          </p:cNvPicPr>
          <p:nvPr/>
        </p:nvPicPr>
        <p:blipFill>
          <a:blip r:embed="rId2"/>
          <a:stretch>
            <a:fillRect/>
          </a:stretch>
        </p:blipFill>
        <p:spPr>
          <a:xfrm>
            <a:off x="796241" y="1173318"/>
            <a:ext cx="3239046" cy="2993664"/>
          </a:xfrm>
          <a:prstGeom prst="rect">
            <a:avLst/>
          </a:prstGeom>
        </p:spPr>
      </p:pic>
      <p:sp>
        <p:nvSpPr>
          <p:cNvPr id="8" name="TextBox 7">
            <a:extLst>
              <a:ext uri="{FF2B5EF4-FFF2-40B4-BE49-F238E27FC236}">
                <a16:creationId xmlns:a16="http://schemas.microsoft.com/office/drawing/2014/main" id="{AA455949-4DAC-3ABB-0EF0-18C0562A0E40}"/>
              </a:ext>
            </a:extLst>
          </p:cNvPr>
          <p:cNvSpPr txBox="1"/>
          <p:nvPr/>
        </p:nvSpPr>
        <p:spPr>
          <a:xfrm>
            <a:off x="4324632" y="1173318"/>
            <a:ext cx="4611756" cy="2677656"/>
          </a:xfrm>
          <a:prstGeom prst="rect">
            <a:avLst/>
          </a:prstGeom>
          <a:noFill/>
        </p:spPr>
        <p:txBody>
          <a:bodyPr wrap="square">
            <a:spAutoFit/>
          </a:bodyPr>
          <a:lstStyle/>
          <a:p>
            <a:r>
              <a:rPr lang="en-US" sz="1200" b="0" i="0" dirty="0">
                <a:solidFill>
                  <a:srgbClr val="000000"/>
                </a:solidFill>
                <a:effectLst/>
                <a:latin typeface="Open Sans" panose="020B0606030504020204" pitchFamily="34" charset="0"/>
              </a:rPr>
              <a:t>Coal mining, while on the </a:t>
            </a:r>
            <a:r>
              <a:rPr lang="en-US" sz="1200" b="0" i="0" u="sng" dirty="0">
                <a:solidFill>
                  <a:srgbClr val="075290"/>
                </a:solidFill>
                <a:effectLst/>
                <a:latin typeface="Open Sans" panose="020B0606030504020204" pitchFamily="34" charset="0"/>
                <a:hlinkClick r:id="rId3"/>
              </a:rPr>
              <a:t>decline</a:t>
            </a:r>
            <a:r>
              <a:rPr lang="en-US" sz="1200" b="0" i="0" dirty="0">
                <a:solidFill>
                  <a:srgbClr val="000000"/>
                </a:solidFill>
                <a:effectLst/>
                <a:latin typeface="Open Sans" panose="020B0606030504020204" pitchFamily="34" charset="0"/>
              </a:rPr>
              <a:t> in the United States, is still of substantial concern for the health of exposed communities, including both traditional underground mining methods and surface mining methods, such as </a:t>
            </a:r>
            <a:r>
              <a:rPr lang="en-US" sz="1200" b="0" i="0" u="sng" dirty="0">
                <a:solidFill>
                  <a:srgbClr val="075290"/>
                </a:solidFill>
                <a:effectLst/>
                <a:latin typeface="Open Sans" panose="020B0606030504020204" pitchFamily="34" charset="0"/>
                <a:hlinkClick r:id="rId4"/>
              </a:rPr>
              <a:t>mountaintop removal</a:t>
            </a:r>
            <a:r>
              <a:rPr lang="en-US" sz="1200" b="0" i="0" dirty="0">
                <a:solidFill>
                  <a:srgbClr val="000000"/>
                </a:solidFill>
                <a:effectLst/>
                <a:latin typeface="Open Sans" panose="020B0606030504020204" pitchFamily="34" charset="0"/>
              </a:rPr>
              <a:t> (MTR). Studies have observed elevated blood inflammation levels, increased cardiopulmonary, lung, and kidney disease, and increased rates of lung cancer mortality in heavy Appalachian coal mining communities as a result of air pollution from mining activity (Hendryx et al., 2010; Hendryx &amp; Ahern, 2008; Hendryx &amp; Luo, 2015). Proximity to MTR sites has been linked to impaired respiratory health, including increased occurrence of chronic obstructive pulmonary disease (COPD)(Hendryx &amp; Luo, 2015) and may predict increased risk for depressive and substance use disorders (</a:t>
            </a:r>
            <a:r>
              <a:rPr lang="en-US" sz="1200" b="0" i="0" dirty="0" err="1">
                <a:solidFill>
                  <a:srgbClr val="000000"/>
                </a:solidFill>
                <a:effectLst/>
                <a:latin typeface="Open Sans" panose="020B0606030504020204" pitchFamily="34" charset="0"/>
              </a:rPr>
              <a:t>Canu</a:t>
            </a:r>
            <a:r>
              <a:rPr lang="en-US" sz="1200" b="0" i="0" dirty="0">
                <a:solidFill>
                  <a:srgbClr val="000000"/>
                </a:solidFill>
                <a:effectLst/>
                <a:latin typeface="Open Sans" panose="020B0606030504020204" pitchFamily="34" charset="0"/>
              </a:rPr>
              <a:t> et al., 2017). </a:t>
            </a:r>
            <a:endParaRPr lang="en-US" sz="1200" dirty="0"/>
          </a:p>
        </p:txBody>
      </p:sp>
    </p:spTree>
    <p:extLst>
      <p:ext uri="{BB962C8B-B14F-4D97-AF65-F5344CB8AC3E}">
        <p14:creationId xmlns:p14="http://schemas.microsoft.com/office/powerpoint/2010/main" val="4298885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black and white picture of a house&#10;&#10;Description automatically generated">
            <a:extLst>
              <a:ext uri="{FF2B5EF4-FFF2-40B4-BE49-F238E27FC236}">
                <a16:creationId xmlns:a16="http://schemas.microsoft.com/office/drawing/2014/main" id="{C4932E44-4D0F-36D1-3593-74E8267A6CB9}"/>
              </a:ext>
            </a:extLst>
          </p:cNvPr>
          <p:cNvPicPr>
            <a:picLocks noChangeAspect="1"/>
          </p:cNvPicPr>
          <p:nvPr/>
        </p:nvPicPr>
        <p:blipFill>
          <a:blip r:embed="rId2"/>
          <a:stretch>
            <a:fillRect/>
          </a:stretch>
        </p:blipFill>
        <p:spPr>
          <a:xfrm>
            <a:off x="807005" y="1203134"/>
            <a:ext cx="3277978" cy="2969652"/>
          </a:xfrm>
          <a:prstGeom prst="rect">
            <a:avLst/>
          </a:prstGeom>
        </p:spPr>
      </p:pic>
      <p:sp>
        <p:nvSpPr>
          <p:cNvPr id="8" name="TextBox 7">
            <a:extLst>
              <a:ext uri="{FF2B5EF4-FFF2-40B4-BE49-F238E27FC236}">
                <a16:creationId xmlns:a16="http://schemas.microsoft.com/office/drawing/2014/main" id="{6F1443B4-A624-E528-D0DF-2274C74F0DAD}"/>
              </a:ext>
            </a:extLst>
          </p:cNvPr>
          <p:cNvSpPr txBox="1"/>
          <p:nvPr/>
        </p:nvSpPr>
        <p:spPr>
          <a:xfrm>
            <a:off x="4335396" y="1043609"/>
            <a:ext cx="4611756" cy="2677656"/>
          </a:xfrm>
          <a:prstGeom prst="rect">
            <a:avLst/>
          </a:prstGeom>
          <a:noFill/>
        </p:spPr>
        <p:txBody>
          <a:bodyPr wrap="square">
            <a:spAutoFit/>
          </a:bodyPr>
          <a:lstStyle/>
          <a:p>
            <a:r>
              <a:rPr lang="en-US" sz="1200" b="0" i="0" dirty="0">
                <a:solidFill>
                  <a:srgbClr val="000000"/>
                </a:solidFill>
                <a:effectLst/>
                <a:latin typeface="Open Sans" panose="020B0606030504020204" pitchFamily="34" charset="0"/>
              </a:rPr>
              <a:t>Mobile homes are often clustered in communities confined to low-value areas due to zoning laws and stigma (</a:t>
            </a:r>
            <a:r>
              <a:rPr lang="en-US" sz="1200" b="0" i="0" dirty="0" err="1">
                <a:solidFill>
                  <a:srgbClr val="000000"/>
                </a:solidFill>
                <a:effectLst/>
                <a:latin typeface="Open Sans" panose="020B0606030504020204" pitchFamily="34" charset="0"/>
              </a:rPr>
              <a:t>Maantay</a:t>
            </a:r>
            <a:r>
              <a:rPr lang="en-US" sz="1200" b="0" i="0" dirty="0">
                <a:solidFill>
                  <a:srgbClr val="000000"/>
                </a:solidFill>
                <a:effectLst/>
                <a:latin typeface="Open Sans" panose="020B0606030504020204" pitchFamily="34" charset="0"/>
              </a:rPr>
              <a:t>, 2002). Mobile homes are also often inhabited by farm workers, who are beholden to landowners for environmental decision-making such as use of agricultural pesticides (Early et al., 2006). These aspects of stigma, zoning, and lack of land ownership can inhibit these populations’ ability to influence local environmental policy. Furthermore, issues of poor construction and energy inefficiency can render residents of mobile homes more susceptible to negative health effects associated with air pollution (MacTavish et al., 2006) and extreme heat (Phillips et al., 2021), while observed unreliability of access to drinking water poses further risks to residents’ health (Pierce &amp; Jimenez, 2015).</a:t>
            </a:r>
            <a:endParaRPr lang="en-US" sz="1200" dirty="0"/>
          </a:p>
        </p:txBody>
      </p:sp>
    </p:spTree>
    <p:extLst>
      <p:ext uri="{BB962C8B-B14F-4D97-AF65-F5344CB8AC3E}">
        <p14:creationId xmlns:p14="http://schemas.microsoft.com/office/powerpoint/2010/main" val="42383030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dirty="0"/>
              <a:t>EJI BINGO!</a:t>
            </a:r>
          </a:p>
        </p:txBody>
      </p:sp>
      <p:pic>
        <p:nvPicPr>
          <p:cNvPr id="5" name="Picture 4" descr="A black and white picture of a trolley with text&#10;&#10;Description automatically generated">
            <a:extLst>
              <a:ext uri="{FF2B5EF4-FFF2-40B4-BE49-F238E27FC236}">
                <a16:creationId xmlns:a16="http://schemas.microsoft.com/office/drawing/2014/main" id="{389FAF55-741F-4499-951B-A107AE3DC473}"/>
              </a:ext>
            </a:extLst>
          </p:cNvPr>
          <p:cNvPicPr>
            <a:picLocks noChangeAspect="1"/>
          </p:cNvPicPr>
          <p:nvPr/>
        </p:nvPicPr>
        <p:blipFill>
          <a:blip r:embed="rId2"/>
          <a:stretch>
            <a:fillRect/>
          </a:stretch>
        </p:blipFill>
        <p:spPr>
          <a:xfrm>
            <a:off x="832060" y="1203134"/>
            <a:ext cx="3272801" cy="2950357"/>
          </a:xfrm>
          <a:prstGeom prst="rect">
            <a:avLst/>
          </a:prstGeom>
        </p:spPr>
      </p:pic>
      <p:sp>
        <p:nvSpPr>
          <p:cNvPr id="8" name="TextBox 7">
            <a:extLst>
              <a:ext uri="{FF2B5EF4-FFF2-40B4-BE49-F238E27FC236}">
                <a16:creationId xmlns:a16="http://schemas.microsoft.com/office/drawing/2014/main" id="{123D757E-612F-58FB-7FF2-B4A6699FD40E}"/>
              </a:ext>
            </a:extLst>
          </p:cNvPr>
          <p:cNvSpPr txBox="1"/>
          <p:nvPr/>
        </p:nvSpPr>
        <p:spPr>
          <a:xfrm>
            <a:off x="4445141" y="1321785"/>
            <a:ext cx="4385984" cy="1600438"/>
          </a:xfrm>
          <a:prstGeom prst="rect">
            <a:avLst/>
          </a:prstGeom>
          <a:noFill/>
        </p:spPr>
        <p:txBody>
          <a:bodyPr wrap="square">
            <a:spAutoFit/>
          </a:bodyPr>
          <a:lstStyle/>
          <a:p>
            <a:r>
              <a:rPr lang="en-US" b="0" i="0" dirty="0">
                <a:solidFill>
                  <a:srgbClr val="000000"/>
                </a:solidFill>
                <a:effectLst/>
                <a:latin typeface="Open Sans" panose="020B0606030504020204" pitchFamily="34" charset="0"/>
              </a:rPr>
              <a:t>Lead mines constitute an important health risk for surrounding communities. Studies in the U.S. have suggested that soil and dust contaminated from lead mining as well as other waste-byproducts of mining pose a health hazard to nearby communities, particularly to children (</a:t>
            </a:r>
            <a:r>
              <a:rPr lang="en-US" b="0" i="0" dirty="0" err="1">
                <a:solidFill>
                  <a:srgbClr val="000000"/>
                </a:solidFill>
                <a:effectLst/>
                <a:latin typeface="Open Sans" panose="020B0606030504020204" pitchFamily="34" charset="0"/>
              </a:rPr>
              <a:t>Malcoe</a:t>
            </a:r>
            <a:r>
              <a:rPr lang="en-US" b="0" i="0" dirty="0">
                <a:solidFill>
                  <a:srgbClr val="000000"/>
                </a:solidFill>
                <a:effectLst/>
                <a:latin typeface="Open Sans" panose="020B0606030504020204" pitchFamily="34" charset="0"/>
              </a:rPr>
              <a:t> et al., 2002; </a:t>
            </a:r>
            <a:r>
              <a:rPr lang="en-US" b="0" i="0" dirty="0" err="1">
                <a:solidFill>
                  <a:srgbClr val="000000"/>
                </a:solidFill>
                <a:effectLst/>
                <a:latin typeface="Open Sans" panose="020B0606030504020204" pitchFamily="34" charset="0"/>
              </a:rPr>
              <a:t>Murgueytio</a:t>
            </a:r>
            <a:r>
              <a:rPr lang="en-US" b="0" i="0" dirty="0">
                <a:solidFill>
                  <a:srgbClr val="000000"/>
                </a:solidFill>
                <a:effectLst/>
                <a:latin typeface="Open Sans" panose="020B0606030504020204" pitchFamily="34" charset="0"/>
              </a:rPr>
              <a:t> et al., 1998). </a:t>
            </a:r>
            <a:endParaRPr lang="en-US" dirty="0"/>
          </a:p>
        </p:txBody>
      </p:sp>
    </p:spTree>
    <p:extLst>
      <p:ext uri="{BB962C8B-B14F-4D97-AF65-F5344CB8AC3E}">
        <p14:creationId xmlns:p14="http://schemas.microsoft.com/office/powerpoint/2010/main" val="15286374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p:txBody>
          <a:bodyPr/>
          <a:lstStyle/>
          <a:p>
            <a:r>
              <a:rPr lang="en-US" dirty="0"/>
              <a:t>Remember!! Project Question</a:t>
            </a:r>
          </a:p>
        </p:txBody>
      </p:sp>
      <p:sp>
        <p:nvSpPr>
          <p:cNvPr id="6" name="Text Placeholder 5">
            <a:extLst>
              <a:ext uri="{FF2B5EF4-FFF2-40B4-BE49-F238E27FC236}">
                <a16:creationId xmlns:a16="http://schemas.microsoft.com/office/drawing/2014/main" id="{544642A0-3AC4-4527-B8AF-058615EC46D4}"/>
              </a:ext>
            </a:extLst>
          </p:cNvPr>
          <p:cNvSpPr>
            <a:spLocks noGrp="1"/>
          </p:cNvSpPr>
          <p:nvPr>
            <p:ph type="body" idx="1"/>
          </p:nvPr>
        </p:nvSpPr>
        <p:spPr>
          <a:xfrm>
            <a:off x="336550" y="1552950"/>
            <a:ext cx="4134850" cy="2665800"/>
          </a:xfrm>
        </p:spPr>
        <p:txBody>
          <a:bodyPr/>
          <a:lstStyle/>
          <a:p>
            <a:pPr marL="114300" indent="0">
              <a:buNone/>
            </a:pPr>
            <a:r>
              <a:rPr lang="en-US"/>
              <a:t>A Franklin County grant will help create a new </a:t>
            </a:r>
            <a:r>
              <a:rPr lang="en-US" b="1">
                <a:solidFill>
                  <a:schemeClr val="accent4">
                    <a:lumMod val="75000"/>
                  </a:schemeClr>
                </a:solidFill>
              </a:rPr>
              <a:t>community garden</a:t>
            </a:r>
            <a:r>
              <a:rPr lang="en-US"/>
              <a:t> somewhere in the Columbus area. </a:t>
            </a:r>
          </a:p>
          <a:p>
            <a:pPr marL="114300" indent="0">
              <a:buNone/>
            </a:pPr>
            <a:endParaRPr lang="en-US"/>
          </a:p>
          <a:p>
            <a:pPr marL="114300" indent="0">
              <a:buNone/>
            </a:pPr>
            <a:r>
              <a:rPr lang="en-US" b="1"/>
              <a:t>Using </a:t>
            </a:r>
            <a:r>
              <a:rPr lang="en-US" b="1">
                <a:solidFill>
                  <a:schemeClr val="accent2"/>
                </a:solidFill>
              </a:rPr>
              <a:t>data as evidence</a:t>
            </a:r>
            <a:r>
              <a:rPr lang="en-US" b="1"/>
              <a:t>, which neighborhood do you think they should choose?</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pic>
        <p:nvPicPr>
          <p:cNvPr id="1026" name="Picture 2" descr="yellow flowers on the garden">
            <a:extLst>
              <a:ext uri="{FF2B5EF4-FFF2-40B4-BE49-F238E27FC236}">
                <a16:creationId xmlns:a16="http://schemas.microsoft.com/office/drawing/2014/main" id="{11CABEE3-F5E6-44D9-A372-1952BCE96B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2602" y="1552950"/>
            <a:ext cx="3997054" cy="266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6829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77C99-884B-7C14-E452-72F30217BBBF}"/>
              </a:ext>
            </a:extLst>
          </p:cNvPr>
          <p:cNvSpPr>
            <a:spLocks noGrp="1"/>
          </p:cNvSpPr>
          <p:nvPr>
            <p:ph type="title"/>
          </p:nvPr>
        </p:nvSpPr>
        <p:spPr>
          <a:xfrm>
            <a:off x="1047750" y="125284"/>
            <a:ext cx="6996600" cy="671509"/>
          </a:xfrm>
        </p:spPr>
        <p:txBody>
          <a:bodyPr/>
          <a:lstStyle/>
          <a:p>
            <a:r>
              <a:rPr lang="en-US"/>
              <a:t>Benefits of a Community Garden</a:t>
            </a:r>
          </a:p>
        </p:txBody>
      </p:sp>
      <p:sp>
        <p:nvSpPr>
          <p:cNvPr id="5" name="Slide Number Placeholder 4">
            <a:extLst>
              <a:ext uri="{FF2B5EF4-FFF2-40B4-BE49-F238E27FC236}">
                <a16:creationId xmlns:a16="http://schemas.microsoft.com/office/drawing/2014/main" id="{C3B1A172-01C4-2BF0-809F-A6C469F589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sp>
        <p:nvSpPr>
          <p:cNvPr id="12" name="Rectangle 11">
            <a:extLst>
              <a:ext uri="{FF2B5EF4-FFF2-40B4-BE49-F238E27FC236}">
                <a16:creationId xmlns:a16="http://schemas.microsoft.com/office/drawing/2014/main" id="{985FC2F0-2FF0-4417-B2D7-B5E7815C47E4}"/>
              </a:ext>
            </a:extLst>
          </p:cNvPr>
          <p:cNvSpPr/>
          <p:nvPr/>
        </p:nvSpPr>
        <p:spPr>
          <a:xfrm>
            <a:off x="336923" y="2091003"/>
            <a:ext cx="968189" cy="902457"/>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D3CE36A-5347-444B-A569-EC58B490AA87}"/>
              </a:ext>
            </a:extLst>
          </p:cNvPr>
          <p:cNvSpPr txBox="1"/>
          <p:nvPr/>
        </p:nvSpPr>
        <p:spPr>
          <a:xfrm>
            <a:off x="1588444" y="994948"/>
            <a:ext cx="6685606" cy="954107"/>
          </a:xfrm>
          <a:prstGeom prst="rect">
            <a:avLst/>
          </a:prstGeom>
          <a:noFill/>
        </p:spPr>
        <p:txBody>
          <a:bodyPr wrap="square" numCol="2"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Get to know your neighbors</a:t>
            </a:r>
          </a:p>
          <a:p>
            <a:pPr marL="285750" indent="-285750">
              <a:buFont typeface="Arial" panose="020B0604020202020204" pitchFamily="34" charset="0"/>
              <a:buChar char="•"/>
            </a:pPr>
            <a:r>
              <a:rPr lang="en-US" dirty="0"/>
              <a:t>Low-cost/free food</a:t>
            </a:r>
          </a:p>
          <a:p>
            <a:endParaRPr lang="en-US" dirty="0"/>
          </a:p>
          <a:p>
            <a:pPr marL="285750" indent="-285750">
              <a:buFont typeface="Arial" panose="020B0604020202020204" pitchFamily="34" charset="0"/>
              <a:buChar char="•"/>
            </a:pPr>
            <a:r>
              <a:rPr lang="en-US" dirty="0"/>
              <a:t>Learn new skills</a:t>
            </a:r>
          </a:p>
          <a:p>
            <a:pPr marL="285750" indent="-285750">
              <a:buFont typeface="Arial" panose="020B0604020202020204" pitchFamily="34" charset="0"/>
              <a:buChar char="•"/>
            </a:pPr>
            <a:r>
              <a:rPr lang="en-US" dirty="0"/>
              <a:t>Decrease vacant lots and empty buildings</a:t>
            </a:r>
          </a:p>
          <a:p>
            <a:pPr marL="285750" indent="-285750">
              <a:buFont typeface="Arial" panose="020B0604020202020204" pitchFamily="34" charset="0"/>
              <a:buChar char="•"/>
            </a:pPr>
            <a:endParaRPr lang="en-US" dirty="0"/>
          </a:p>
        </p:txBody>
      </p:sp>
      <p:sp>
        <p:nvSpPr>
          <p:cNvPr id="14" name="Rectangle 13">
            <a:extLst>
              <a:ext uri="{FF2B5EF4-FFF2-40B4-BE49-F238E27FC236}">
                <a16:creationId xmlns:a16="http://schemas.microsoft.com/office/drawing/2014/main" id="{25EDBAD6-CAD2-492D-9E31-EB6E75176176}"/>
              </a:ext>
            </a:extLst>
          </p:cNvPr>
          <p:cNvSpPr/>
          <p:nvPr/>
        </p:nvSpPr>
        <p:spPr>
          <a:xfrm>
            <a:off x="336923" y="3135408"/>
            <a:ext cx="968189" cy="902457"/>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A827FC9-2A47-4D7C-B2EF-8404FDCCCF09}"/>
              </a:ext>
            </a:extLst>
          </p:cNvPr>
          <p:cNvSpPr/>
          <p:nvPr/>
        </p:nvSpPr>
        <p:spPr>
          <a:xfrm>
            <a:off x="336922" y="982232"/>
            <a:ext cx="968189" cy="902457"/>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6DD3F3BF-A2AA-442D-99F8-2BA344E25BD3}"/>
              </a:ext>
            </a:extLst>
          </p:cNvPr>
          <p:cNvSpPr txBox="1"/>
          <p:nvPr/>
        </p:nvSpPr>
        <p:spPr>
          <a:xfrm>
            <a:off x="1586575" y="3125074"/>
            <a:ext cx="6685606" cy="954107"/>
          </a:xfrm>
          <a:prstGeom prst="rect">
            <a:avLst/>
          </a:prstGeom>
          <a:noFill/>
        </p:spPr>
        <p:txBody>
          <a:bodyPr wrap="square" numCol="2" rtlCol="0">
            <a:spAutoFit/>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Physical activity through </a:t>
            </a:r>
            <a:br>
              <a:rPr lang="en-US"/>
            </a:br>
            <a:r>
              <a:rPr lang="en-US"/>
              <a:t>garden work</a:t>
            </a:r>
          </a:p>
          <a:p>
            <a:pPr marL="285750" indent="-285750">
              <a:buFont typeface="Arial" panose="020B0604020202020204" pitchFamily="34" charset="0"/>
              <a:buChar char="•"/>
            </a:pPr>
            <a:r>
              <a:rPr lang="en-US"/>
              <a:t>Access to healthy food</a:t>
            </a:r>
          </a:p>
          <a:p>
            <a:endParaRPr lang="en-US"/>
          </a:p>
          <a:p>
            <a:pPr marL="285750" indent="-285750">
              <a:buFont typeface="Arial" panose="020B0604020202020204" pitchFamily="34" charset="0"/>
              <a:buChar char="•"/>
            </a:pPr>
            <a:r>
              <a:rPr lang="en-US"/>
              <a:t>Green space can improve mental health and relaxation</a:t>
            </a:r>
          </a:p>
        </p:txBody>
      </p:sp>
      <p:sp>
        <p:nvSpPr>
          <p:cNvPr id="19" name="TextBox 18">
            <a:extLst>
              <a:ext uri="{FF2B5EF4-FFF2-40B4-BE49-F238E27FC236}">
                <a16:creationId xmlns:a16="http://schemas.microsoft.com/office/drawing/2014/main" id="{B6C470F0-05B8-4344-8406-2C98B00C8359}"/>
              </a:ext>
            </a:extLst>
          </p:cNvPr>
          <p:cNvSpPr txBox="1"/>
          <p:nvPr/>
        </p:nvSpPr>
        <p:spPr>
          <a:xfrm>
            <a:off x="1588444" y="2091003"/>
            <a:ext cx="6685606" cy="954107"/>
          </a:xfrm>
          <a:prstGeom prst="rect">
            <a:avLst/>
          </a:prstGeom>
          <a:noFill/>
        </p:spPr>
        <p:txBody>
          <a:bodyPr wrap="square" numCol="2" rtlCol="0">
            <a:spAutoFit/>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Improve air and soil quality</a:t>
            </a:r>
          </a:p>
          <a:p>
            <a:pPr marL="285750" indent="-285750">
              <a:buFont typeface="Arial" panose="020B0604020202020204" pitchFamily="34" charset="0"/>
              <a:buChar char="•"/>
            </a:pPr>
            <a:r>
              <a:rPr lang="en-US"/>
              <a:t>Increase biodiversity</a:t>
            </a:r>
          </a:p>
          <a:p>
            <a:endParaRPr lang="en-US"/>
          </a:p>
          <a:p>
            <a:pPr marL="285750" indent="-285750">
              <a:buFont typeface="Arial" panose="020B0604020202020204" pitchFamily="34" charset="0"/>
              <a:buChar char="•"/>
            </a:pPr>
            <a:r>
              <a:rPr lang="en-US"/>
              <a:t>Decrease pollution from food transport</a:t>
            </a:r>
          </a:p>
          <a:p>
            <a:pPr marL="285750" indent="-285750">
              <a:buFont typeface="Arial" panose="020B0604020202020204" pitchFamily="34" charset="0"/>
              <a:buChar char="•"/>
            </a:pPr>
            <a:r>
              <a:rPr lang="en-US"/>
              <a:t>Reduce waste through composting</a:t>
            </a:r>
          </a:p>
        </p:txBody>
      </p:sp>
      <p:sp>
        <p:nvSpPr>
          <p:cNvPr id="20" name="Rectangle 19">
            <a:extLst>
              <a:ext uri="{FF2B5EF4-FFF2-40B4-BE49-F238E27FC236}">
                <a16:creationId xmlns:a16="http://schemas.microsoft.com/office/drawing/2014/main" id="{0A2851BA-628D-49F3-8C29-E2B7729C56F0}"/>
              </a:ext>
            </a:extLst>
          </p:cNvPr>
          <p:cNvSpPr/>
          <p:nvPr/>
        </p:nvSpPr>
        <p:spPr>
          <a:xfrm>
            <a:off x="1588444" y="982232"/>
            <a:ext cx="1677062" cy="307777"/>
          </a:xfrm>
          <a:prstGeom prst="rect">
            <a:avLst/>
          </a:prstGeom>
        </p:spPr>
        <p:txBody>
          <a:bodyPr wrap="none">
            <a:spAutoFit/>
          </a:bodyPr>
          <a:lstStyle/>
          <a:p>
            <a:r>
              <a:rPr lang="en-US" b="1">
                <a:solidFill>
                  <a:srgbClr val="2358AD"/>
                </a:solidFill>
              </a:rPr>
              <a:t>Social/Economic:</a:t>
            </a:r>
          </a:p>
        </p:txBody>
      </p:sp>
      <p:sp>
        <p:nvSpPr>
          <p:cNvPr id="21" name="Rectangle 20">
            <a:extLst>
              <a:ext uri="{FF2B5EF4-FFF2-40B4-BE49-F238E27FC236}">
                <a16:creationId xmlns:a16="http://schemas.microsoft.com/office/drawing/2014/main" id="{1B5C5778-A409-45C1-89D1-2C6ED6870B4C}"/>
              </a:ext>
            </a:extLst>
          </p:cNvPr>
          <p:cNvSpPr/>
          <p:nvPr/>
        </p:nvSpPr>
        <p:spPr>
          <a:xfrm>
            <a:off x="1588444" y="2091003"/>
            <a:ext cx="1487908" cy="307777"/>
          </a:xfrm>
          <a:prstGeom prst="rect">
            <a:avLst/>
          </a:prstGeom>
        </p:spPr>
        <p:txBody>
          <a:bodyPr wrap="none">
            <a:spAutoFit/>
          </a:bodyPr>
          <a:lstStyle/>
          <a:p>
            <a:r>
              <a:rPr lang="en-US" b="1">
                <a:solidFill>
                  <a:srgbClr val="00B050"/>
                </a:solidFill>
              </a:rPr>
              <a:t>Environmental:</a:t>
            </a:r>
          </a:p>
        </p:txBody>
      </p:sp>
      <p:sp>
        <p:nvSpPr>
          <p:cNvPr id="22" name="Rectangle 21">
            <a:extLst>
              <a:ext uri="{FF2B5EF4-FFF2-40B4-BE49-F238E27FC236}">
                <a16:creationId xmlns:a16="http://schemas.microsoft.com/office/drawing/2014/main" id="{D3741697-C029-4239-A5C8-2200037FEE4D}"/>
              </a:ext>
            </a:extLst>
          </p:cNvPr>
          <p:cNvSpPr/>
          <p:nvPr/>
        </p:nvSpPr>
        <p:spPr>
          <a:xfrm>
            <a:off x="1586574" y="3093775"/>
            <a:ext cx="790601" cy="307777"/>
          </a:xfrm>
          <a:prstGeom prst="rect">
            <a:avLst/>
          </a:prstGeom>
        </p:spPr>
        <p:txBody>
          <a:bodyPr wrap="none">
            <a:spAutoFit/>
          </a:bodyPr>
          <a:lstStyle/>
          <a:p>
            <a:r>
              <a:rPr lang="en-US" b="1" dirty="0">
                <a:solidFill>
                  <a:srgbClr val="7030A0"/>
                </a:solidFill>
              </a:rPr>
              <a:t>Health:</a:t>
            </a:r>
          </a:p>
        </p:txBody>
      </p:sp>
      <p:sp>
        <p:nvSpPr>
          <p:cNvPr id="23" name="Rectangle 22">
            <a:extLst>
              <a:ext uri="{FF2B5EF4-FFF2-40B4-BE49-F238E27FC236}">
                <a16:creationId xmlns:a16="http://schemas.microsoft.com/office/drawing/2014/main" id="{542F9AF1-9B3A-44AF-BF6C-60E5ABAF117E}"/>
              </a:ext>
            </a:extLst>
          </p:cNvPr>
          <p:cNvSpPr/>
          <p:nvPr/>
        </p:nvSpPr>
        <p:spPr>
          <a:xfrm>
            <a:off x="4063627" y="4115825"/>
            <a:ext cx="5299547" cy="253916"/>
          </a:xfrm>
          <a:prstGeom prst="rect">
            <a:avLst/>
          </a:prstGeom>
        </p:spPr>
        <p:txBody>
          <a:bodyPr wrap="square">
            <a:spAutoFit/>
          </a:bodyPr>
          <a:lstStyle/>
          <a:p>
            <a:r>
              <a:rPr lang="en-US" sz="1050">
                <a:hlinkClick r:id="rId2"/>
              </a:rPr>
              <a:t>https://www.greenleafcommunities.org/the-many-benefits-of-community-gardens/</a:t>
            </a:r>
            <a:r>
              <a:rPr lang="en-US" sz="1050"/>
              <a:t> </a:t>
            </a:r>
          </a:p>
        </p:txBody>
      </p:sp>
      <p:sp>
        <p:nvSpPr>
          <p:cNvPr id="3" name="Rectangle 2">
            <a:extLst>
              <a:ext uri="{FF2B5EF4-FFF2-40B4-BE49-F238E27FC236}">
                <a16:creationId xmlns:a16="http://schemas.microsoft.com/office/drawing/2014/main" id="{3EE51929-4C79-0736-BEBB-2BA5C084F9AB}"/>
              </a:ext>
            </a:extLst>
          </p:cNvPr>
          <p:cNvSpPr/>
          <p:nvPr/>
        </p:nvSpPr>
        <p:spPr>
          <a:xfrm>
            <a:off x="336922" y="970924"/>
            <a:ext cx="7935257" cy="902457"/>
          </a:xfrm>
          <a:prstGeom prst="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02EE00B-EAAF-A95B-6724-89DC31007240}"/>
              </a:ext>
            </a:extLst>
          </p:cNvPr>
          <p:cNvSpPr/>
          <p:nvPr/>
        </p:nvSpPr>
        <p:spPr>
          <a:xfrm>
            <a:off x="336922" y="2093332"/>
            <a:ext cx="7935258" cy="90245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42FEDCE-FAF1-6544-E819-AB14C53776AF}"/>
              </a:ext>
            </a:extLst>
          </p:cNvPr>
          <p:cNvSpPr/>
          <p:nvPr/>
        </p:nvSpPr>
        <p:spPr>
          <a:xfrm>
            <a:off x="336922" y="3130241"/>
            <a:ext cx="7935259" cy="902457"/>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430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20" grpId="0"/>
      <p:bldP spid="21"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p:txBody>
          <a:bodyPr/>
          <a:lstStyle/>
          <a:p>
            <a:r>
              <a:rPr lang="en-US" dirty="0"/>
              <a:t>Project Outline</a:t>
            </a:r>
          </a:p>
        </p:txBody>
      </p:sp>
      <p:sp>
        <p:nvSpPr>
          <p:cNvPr id="4" name="Text Placeholder 3">
            <a:extLst>
              <a:ext uri="{FF2B5EF4-FFF2-40B4-BE49-F238E27FC236}">
                <a16:creationId xmlns:a16="http://schemas.microsoft.com/office/drawing/2014/main" id="{68571E63-6042-4B13-A381-BF0DFA1F109A}"/>
              </a:ext>
            </a:extLst>
          </p:cNvPr>
          <p:cNvSpPr>
            <a:spLocks noGrp="1"/>
          </p:cNvSpPr>
          <p:nvPr>
            <p:ph type="body" idx="1"/>
          </p:nvPr>
        </p:nvSpPr>
        <p:spPr>
          <a:xfrm>
            <a:off x="1075850" y="1540174"/>
            <a:ext cx="6996600" cy="2612725"/>
          </a:xfrm>
        </p:spPr>
        <p:txBody>
          <a:bodyPr/>
          <a:lstStyle/>
          <a:p>
            <a:pPr marL="101600" indent="0">
              <a:buNone/>
            </a:pPr>
            <a:r>
              <a:rPr lang="en-US" dirty="0">
                <a:solidFill>
                  <a:schemeClr val="tx1"/>
                </a:solidFill>
              </a:rPr>
              <a:t>In a </a:t>
            </a:r>
            <a:r>
              <a:rPr lang="en-US" b="1" dirty="0">
                <a:solidFill>
                  <a:schemeClr val="accent2"/>
                </a:solidFill>
              </a:rPr>
              <a:t>group of 3 or 4 </a:t>
            </a:r>
            <a:r>
              <a:rPr lang="en-US" dirty="0">
                <a:solidFill>
                  <a:schemeClr val="tx1"/>
                </a:solidFill>
              </a:rPr>
              <a:t>you will have </a:t>
            </a:r>
            <a:r>
              <a:rPr lang="en-US" b="1" dirty="0">
                <a:solidFill>
                  <a:schemeClr val="accent2"/>
                </a:solidFill>
              </a:rPr>
              <a:t>30 minutes for each step:</a:t>
            </a:r>
            <a:endParaRPr lang="en-US" dirty="0">
              <a:solidFill>
                <a:schemeClr val="tx1"/>
              </a:solidFill>
            </a:endParaRPr>
          </a:p>
          <a:p>
            <a:r>
              <a:rPr lang="en-US" dirty="0">
                <a:solidFill>
                  <a:schemeClr val="accent4">
                    <a:lumMod val="75000"/>
                  </a:schemeClr>
                </a:solidFill>
                <a:cs typeface="Arial"/>
              </a:rPr>
              <a:t>Step 1: </a:t>
            </a:r>
            <a:r>
              <a:rPr lang="en-US" dirty="0">
                <a:solidFill>
                  <a:schemeClr val="tx1"/>
                </a:solidFill>
                <a:cs typeface="Arial"/>
              </a:rPr>
              <a:t>Learn about the EJI (game)</a:t>
            </a:r>
          </a:p>
          <a:p>
            <a:r>
              <a:rPr lang="en-US" dirty="0">
                <a:solidFill>
                  <a:schemeClr val="accent4">
                    <a:lumMod val="75000"/>
                  </a:schemeClr>
                </a:solidFill>
              </a:rPr>
              <a:t>Step 2: </a:t>
            </a:r>
            <a:r>
              <a:rPr lang="en-US" dirty="0">
                <a:solidFill>
                  <a:schemeClr val="tx1"/>
                </a:solidFill>
              </a:rPr>
              <a:t>Explore the data (online)</a:t>
            </a:r>
            <a:endParaRPr lang="en-US">
              <a:solidFill>
                <a:schemeClr val="tx1"/>
              </a:solidFill>
            </a:endParaRPr>
          </a:p>
          <a:p>
            <a:r>
              <a:rPr lang="en-US" dirty="0">
                <a:solidFill>
                  <a:schemeClr val="accent4">
                    <a:lumMod val="75000"/>
                  </a:schemeClr>
                </a:solidFill>
              </a:rPr>
              <a:t>Step 3:  </a:t>
            </a:r>
            <a:r>
              <a:rPr lang="en-US" dirty="0">
                <a:solidFill>
                  <a:schemeClr val="tx1"/>
                </a:solidFill>
              </a:rPr>
              <a:t>Explore the data (in Excel)</a:t>
            </a:r>
          </a:p>
          <a:p>
            <a:r>
              <a:rPr lang="en-US" dirty="0">
                <a:solidFill>
                  <a:schemeClr val="accent4">
                    <a:lumMod val="75000"/>
                  </a:schemeClr>
                </a:solidFill>
              </a:rPr>
              <a:t>Step 4: </a:t>
            </a:r>
            <a:r>
              <a:rPr lang="en-US" dirty="0">
                <a:solidFill>
                  <a:schemeClr val="tx1"/>
                </a:solidFill>
              </a:rPr>
              <a:t>Prepare an effective argument </a:t>
            </a:r>
          </a:p>
          <a:p>
            <a:r>
              <a:rPr lang="en-US" dirty="0">
                <a:solidFill>
                  <a:schemeClr val="tx1"/>
                </a:solidFill>
              </a:rPr>
              <a:t>Project Presentations!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p:spTree>
    <p:extLst>
      <p:ext uri="{BB962C8B-B14F-4D97-AF65-F5344CB8AC3E}">
        <p14:creationId xmlns:p14="http://schemas.microsoft.com/office/powerpoint/2010/main" val="2952490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Thousands without childhood vaccinations unable to return to school |  EdSource">
            <a:extLst>
              <a:ext uri="{FF2B5EF4-FFF2-40B4-BE49-F238E27FC236}">
                <a16:creationId xmlns:a16="http://schemas.microsoft.com/office/drawing/2014/main" id="{9EAA96AA-BE98-872D-33E0-09C4D95337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843568">
            <a:off x="6406500" y="658102"/>
            <a:ext cx="2086097" cy="138820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0C52FD7B-109B-DDED-E85B-424F4AC1C9C7}"/>
              </a:ext>
            </a:extLst>
          </p:cNvPr>
          <p:cNvPicPr>
            <a:picLocks noChangeAspect="1"/>
          </p:cNvPicPr>
          <p:nvPr/>
        </p:nvPicPr>
        <p:blipFill>
          <a:blip r:embed="rId3"/>
          <a:stretch>
            <a:fillRect/>
          </a:stretch>
        </p:blipFill>
        <p:spPr>
          <a:xfrm rot="483309">
            <a:off x="6464463" y="3142058"/>
            <a:ext cx="2213917" cy="1245400"/>
          </a:xfrm>
          <a:prstGeom prst="rect">
            <a:avLst/>
          </a:prstGeom>
        </p:spPr>
      </p:pic>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Public Health vs. Individual Health</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
        <p:nvSpPr>
          <p:cNvPr id="7" name="TextBox 6">
            <a:extLst>
              <a:ext uri="{FF2B5EF4-FFF2-40B4-BE49-F238E27FC236}">
                <a16:creationId xmlns:a16="http://schemas.microsoft.com/office/drawing/2014/main" id="{A93E5C1D-BCF6-867D-0910-F721D646C0E6}"/>
              </a:ext>
            </a:extLst>
          </p:cNvPr>
          <p:cNvSpPr txBox="1"/>
          <p:nvPr/>
        </p:nvSpPr>
        <p:spPr>
          <a:xfrm>
            <a:off x="164750" y="837987"/>
            <a:ext cx="10668000" cy="369332"/>
          </a:xfrm>
          <a:prstGeom prst="rect">
            <a:avLst/>
          </a:prstGeom>
          <a:noFill/>
        </p:spPr>
        <p:txBody>
          <a:bodyPr wrap="square" rtlCol="0">
            <a:spAutoFit/>
          </a:bodyPr>
          <a:lstStyle/>
          <a:p>
            <a:r>
              <a:rPr lang="en-US" b="1"/>
              <a:t>Is public health different than individual health?</a:t>
            </a:r>
          </a:p>
        </p:txBody>
      </p:sp>
      <p:sp>
        <p:nvSpPr>
          <p:cNvPr id="8" name="TextBox 7">
            <a:extLst>
              <a:ext uri="{FF2B5EF4-FFF2-40B4-BE49-F238E27FC236}">
                <a16:creationId xmlns:a16="http://schemas.microsoft.com/office/drawing/2014/main" id="{902D47B8-0900-A2BD-D746-47AA0B70C059}"/>
              </a:ext>
            </a:extLst>
          </p:cNvPr>
          <p:cNvSpPr txBox="1"/>
          <p:nvPr/>
        </p:nvSpPr>
        <p:spPr>
          <a:xfrm>
            <a:off x="224146" y="1352204"/>
            <a:ext cx="3706504" cy="307777"/>
          </a:xfrm>
          <a:prstGeom prst="rect">
            <a:avLst/>
          </a:prstGeom>
          <a:noFill/>
        </p:spPr>
        <p:txBody>
          <a:bodyPr wrap="square" rtlCol="0">
            <a:spAutoFit/>
          </a:bodyPr>
          <a:lstStyle/>
          <a:p>
            <a:r>
              <a:rPr lang="en-US"/>
              <a:t>Yes, but they are closely related. </a:t>
            </a:r>
          </a:p>
        </p:txBody>
      </p:sp>
      <p:sp>
        <p:nvSpPr>
          <p:cNvPr id="13" name="TextBox 12">
            <a:extLst>
              <a:ext uri="{FF2B5EF4-FFF2-40B4-BE49-F238E27FC236}">
                <a16:creationId xmlns:a16="http://schemas.microsoft.com/office/drawing/2014/main" id="{DF0A0627-E4BD-958F-CD83-3D1748D76E60}"/>
              </a:ext>
            </a:extLst>
          </p:cNvPr>
          <p:cNvSpPr txBox="1"/>
          <p:nvPr/>
        </p:nvSpPr>
        <p:spPr>
          <a:xfrm>
            <a:off x="78096" y="1800100"/>
            <a:ext cx="6202054" cy="523220"/>
          </a:xfrm>
          <a:prstGeom prst="rect">
            <a:avLst/>
          </a:prstGeom>
          <a:noFill/>
        </p:spPr>
        <p:txBody>
          <a:bodyPr wrap="square">
            <a:spAutoFit/>
          </a:bodyPr>
          <a:lstStyle/>
          <a:p>
            <a:pPr marL="285750" indent="-285750">
              <a:buFont typeface="Wingdings" panose="05000000000000000000" pitchFamily="2" charset="2"/>
              <a:buChar char="ü"/>
            </a:pPr>
            <a:r>
              <a:rPr lang="en-US" b="1" dirty="0">
                <a:solidFill>
                  <a:schemeClr val="accent4">
                    <a:lumMod val="75000"/>
                  </a:schemeClr>
                </a:solidFill>
              </a:rPr>
              <a:t>Physicians and other healthcare providers </a:t>
            </a:r>
            <a:r>
              <a:rPr lang="en-US" dirty="0"/>
              <a:t>used medication, surgery, and other interventions to treat individuals. </a:t>
            </a:r>
          </a:p>
        </p:txBody>
      </p:sp>
      <p:sp>
        <p:nvSpPr>
          <p:cNvPr id="5" name="TextBox 4">
            <a:extLst>
              <a:ext uri="{FF2B5EF4-FFF2-40B4-BE49-F238E27FC236}">
                <a16:creationId xmlns:a16="http://schemas.microsoft.com/office/drawing/2014/main" id="{9D43BB6E-513C-F64D-AE16-0F0D128F8FD9}"/>
              </a:ext>
            </a:extLst>
          </p:cNvPr>
          <p:cNvSpPr txBox="1"/>
          <p:nvPr/>
        </p:nvSpPr>
        <p:spPr>
          <a:xfrm>
            <a:off x="78096" y="2360086"/>
            <a:ext cx="6119504" cy="1169551"/>
          </a:xfrm>
          <a:prstGeom prst="rect">
            <a:avLst/>
          </a:prstGeom>
          <a:noFill/>
        </p:spPr>
        <p:txBody>
          <a:bodyPr wrap="square">
            <a:spAutoFit/>
          </a:bodyPr>
          <a:lstStyle/>
          <a:p>
            <a:pPr marL="285750" indent="-285750">
              <a:buFont typeface="Wingdings" panose="05000000000000000000" pitchFamily="2" charset="2"/>
              <a:buChar char="ü"/>
            </a:pPr>
            <a:r>
              <a:rPr lang="en-US" b="1" dirty="0">
                <a:solidFill>
                  <a:schemeClr val="accent1">
                    <a:lumMod val="75000"/>
                  </a:schemeClr>
                </a:solidFill>
              </a:rPr>
              <a:t>Public health workers, which include physicians, healthcare providers, policy makers, government officials, and community health workers  </a:t>
            </a:r>
            <a:r>
              <a:rPr lang="en-US" dirty="0"/>
              <a:t>stress disease prevention through community interventions such as immunizations campaigns, clean air/water legislation, and urban design such as fair access to green spaces. </a:t>
            </a:r>
          </a:p>
        </p:txBody>
      </p:sp>
      <p:pic>
        <p:nvPicPr>
          <p:cNvPr id="16" name="Picture 15">
            <a:hlinkClick r:id="rId4"/>
            <a:extLst>
              <a:ext uri="{FF2B5EF4-FFF2-40B4-BE49-F238E27FC236}">
                <a16:creationId xmlns:a16="http://schemas.microsoft.com/office/drawing/2014/main" id="{5F479A7D-7529-0428-4862-AECAC50E2B52}"/>
              </a:ext>
            </a:extLst>
          </p:cNvPr>
          <p:cNvPicPr>
            <a:picLocks noChangeAspect="1"/>
          </p:cNvPicPr>
          <p:nvPr/>
        </p:nvPicPr>
        <p:blipFill>
          <a:blip r:embed="rId5"/>
          <a:stretch>
            <a:fillRect/>
          </a:stretch>
        </p:blipFill>
        <p:spPr>
          <a:xfrm>
            <a:off x="1139825" y="3764758"/>
            <a:ext cx="4962525" cy="372463"/>
          </a:xfrm>
          <a:prstGeom prst="rect">
            <a:avLst/>
          </a:prstGeom>
        </p:spPr>
      </p:pic>
      <p:pic>
        <p:nvPicPr>
          <p:cNvPr id="1026" name="Picture 2" descr="The Economy Behind Clean Air :">
            <a:extLst>
              <a:ext uri="{FF2B5EF4-FFF2-40B4-BE49-F238E27FC236}">
                <a16:creationId xmlns:a16="http://schemas.microsoft.com/office/drawing/2014/main" id="{5C462E5C-BB87-2C55-3EE2-276F6366C6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8372" y="1886709"/>
            <a:ext cx="2086097" cy="1358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712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Health Inequities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sp>
        <p:nvSpPr>
          <p:cNvPr id="5" name="TextBox 4">
            <a:extLst>
              <a:ext uri="{FF2B5EF4-FFF2-40B4-BE49-F238E27FC236}">
                <a16:creationId xmlns:a16="http://schemas.microsoft.com/office/drawing/2014/main" id="{754ED8D9-1EF7-3B84-E578-00F5BF9D9AFA}"/>
              </a:ext>
            </a:extLst>
          </p:cNvPr>
          <p:cNvSpPr txBox="1"/>
          <p:nvPr/>
        </p:nvSpPr>
        <p:spPr>
          <a:xfrm>
            <a:off x="161364" y="810175"/>
            <a:ext cx="6851277" cy="536622"/>
          </a:xfrm>
          <a:prstGeom prst="rect">
            <a:avLst/>
          </a:prstGeom>
          <a:noFill/>
        </p:spPr>
        <p:txBody>
          <a:bodyPr wrap="square">
            <a:spAutoFit/>
          </a:bodyPr>
          <a:lstStyle/>
          <a:p>
            <a:pPr marL="0" marR="0">
              <a:lnSpc>
                <a:spcPct val="107000"/>
              </a:lnSpc>
              <a:spcBef>
                <a:spcPts val="0"/>
              </a:spcBef>
              <a:spcAft>
                <a:spcPts val="800"/>
              </a:spcAft>
            </a:pPr>
            <a:r>
              <a:rPr lang="en-US" sz="1400" b="1" kern="100">
                <a:effectLst/>
                <a:latin typeface="+mj-lt"/>
                <a:ea typeface="Calibri" panose="020F0502020204030204" pitchFamily="34" charset="0"/>
                <a:cs typeface="Times New Roman" panose="02020603050405020304" pitchFamily="18" charset="0"/>
              </a:rPr>
              <a:t>Health inequities </a:t>
            </a:r>
            <a:r>
              <a:rPr lang="en-US" sz="1400" kern="100">
                <a:effectLst/>
                <a:latin typeface="+mj-lt"/>
                <a:ea typeface="Calibri" panose="020F0502020204030204" pitchFamily="34" charset="0"/>
                <a:cs typeface="Times New Roman" panose="02020603050405020304" pitchFamily="18" charset="0"/>
              </a:rPr>
              <a:t>are systemic, ingrained, and unjust barriers that prevent segments of the population from the opportunity of health leading to health disparity.</a:t>
            </a:r>
          </a:p>
        </p:txBody>
      </p:sp>
      <p:sp>
        <p:nvSpPr>
          <p:cNvPr id="6" name="TextBox 5">
            <a:extLst>
              <a:ext uri="{FF2B5EF4-FFF2-40B4-BE49-F238E27FC236}">
                <a16:creationId xmlns:a16="http://schemas.microsoft.com/office/drawing/2014/main" id="{8E6DFEAD-C551-61AE-5036-D356388F1325}"/>
              </a:ext>
            </a:extLst>
          </p:cNvPr>
          <p:cNvSpPr txBox="1"/>
          <p:nvPr/>
        </p:nvSpPr>
        <p:spPr>
          <a:xfrm>
            <a:off x="138895" y="1629831"/>
            <a:ext cx="2844053" cy="738664"/>
          </a:xfrm>
          <a:prstGeom prst="rect">
            <a:avLst/>
          </a:prstGeom>
          <a:noFill/>
        </p:spPr>
        <p:txBody>
          <a:bodyPr wrap="square" rtlCol="0">
            <a:spAutoFit/>
          </a:bodyPr>
          <a:lstStyle/>
          <a:p>
            <a:pPr marL="285750" indent="-285750">
              <a:buFont typeface="Wingdings" panose="05000000000000000000" pitchFamily="2" charset="2"/>
              <a:buChar char="ü"/>
            </a:pPr>
            <a:r>
              <a:rPr lang="en-US"/>
              <a:t>Racial</a:t>
            </a:r>
          </a:p>
          <a:p>
            <a:pPr marL="285750" indent="-285750">
              <a:buFont typeface="Wingdings" panose="05000000000000000000" pitchFamily="2" charset="2"/>
              <a:buChar char="ü"/>
            </a:pPr>
            <a:r>
              <a:rPr lang="en-US"/>
              <a:t>Ethnic</a:t>
            </a:r>
          </a:p>
          <a:p>
            <a:pPr marL="285750" indent="-285750">
              <a:buFont typeface="Wingdings" panose="05000000000000000000" pitchFamily="2" charset="2"/>
              <a:buChar char="ü"/>
            </a:pPr>
            <a:r>
              <a:rPr lang="en-US"/>
              <a:t>Disability status</a:t>
            </a:r>
          </a:p>
        </p:txBody>
      </p:sp>
      <p:pic>
        <p:nvPicPr>
          <p:cNvPr id="9" name="Picture 8">
            <a:extLst>
              <a:ext uri="{FF2B5EF4-FFF2-40B4-BE49-F238E27FC236}">
                <a16:creationId xmlns:a16="http://schemas.microsoft.com/office/drawing/2014/main" id="{F344F1E6-383E-3EE4-A7A6-68B2648E1827}"/>
              </a:ext>
            </a:extLst>
          </p:cNvPr>
          <p:cNvPicPr>
            <a:picLocks noChangeAspect="1"/>
          </p:cNvPicPr>
          <p:nvPr/>
        </p:nvPicPr>
        <p:blipFill>
          <a:blip r:embed="rId2"/>
          <a:stretch>
            <a:fillRect/>
          </a:stretch>
        </p:blipFill>
        <p:spPr>
          <a:xfrm>
            <a:off x="6041100" y="1089212"/>
            <a:ext cx="2870805" cy="2870805"/>
          </a:xfrm>
          <a:prstGeom prst="rect">
            <a:avLst/>
          </a:prstGeom>
        </p:spPr>
      </p:pic>
      <p:sp>
        <p:nvSpPr>
          <p:cNvPr id="10" name="TextBox 9">
            <a:extLst>
              <a:ext uri="{FF2B5EF4-FFF2-40B4-BE49-F238E27FC236}">
                <a16:creationId xmlns:a16="http://schemas.microsoft.com/office/drawing/2014/main" id="{FCCE994F-845E-671F-93C1-52CBC40C7158}"/>
              </a:ext>
            </a:extLst>
          </p:cNvPr>
          <p:cNvSpPr txBox="1"/>
          <p:nvPr/>
        </p:nvSpPr>
        <p:spPr>
          <a:xfrm>
            <a:off x="6417379" y="3960017"/>
            <a:ext cx="2269422" cy="461665"/>
          </a:xfrm>
          <a:prstGeom prst="rect">
            <a:avLst/>
          </a:prstGeom>
          <a:noFill/>
        </p:spPr>
        <p:txBody>
          <a:bodyPr wrap="square" rtlCol="0">
            <a:spAutoFit/>
          </a:bodyPr>
          <a:lstStyle/>
          <a:p>
            <a:pPr algn="ctr"/>
            <a:r>
              <a:rPr lang="en-US" sz="1200"/>
              <a:t>Map of life expectancy disparities in New Orleans, LA</a:t>
            </a:r>
          </a:p>
        </p:txBody>
      </p:sp>
      <p:sp>
        <p:nvSpPr>
          <p:cNvPr id="11" name="TextBox 10">
            <a:extLst>
              <a:ext uri="{FF2B5EF4-FFF2-40B4-BE49-F238E27FC236}">
                <a16:creationId xmlns:a16="http://schemas.microsoft.com/office/drawing/2014/main" id="{9C6BCD27-4A34-12D4-B952-6317CCCCC9CE}"/>
              </a:ext>
            </a:extLst>
          </p:cNvPr>
          <p:cNvSpPr txBox="1"/>
          <p:nvPr/>
        </p:nvSpPr>
        <p:spPr>
          <a:xfrm>
            <a:off x="508217" y="2775005"/>
            <a:ext cx="4843712" cy="954107"/>
          </a:xfrm>
          <a:prstGeom prst="rect">
            <a:avLst/>
          </a:prstGeom>
          <a:noFill/>
        </p:spPr>
        <p:txBody>
          <a:bodyPr wrap="square" rtlCol="0">
            <a:spAutoFit/>
          </a:bodyPr>
          <a:lstStyle/>
          <a:p>
            <a:r>
              <a:rPr lang="en-US"/>
              <a:t>What health disparity do you see on this map?</a:t>
            </a:r>
          </a:p>
          <a:p>
            <a:endParaRPr lang="en-US"/>
          </a:p>
          <a:p>
            <a:r>
              <a:rPr lang="en-US"/>
              <a:t>How can public health workers use this information to address this disparity?</a:t>
            </a:r>
          </a:p>
        </p:txBody>
      </p:sp>
      <p:sp>
        <p:nvSpPr>
          <p:cNvPr id="12" name="TextBox 11">
            <a:extLst>
              <a:ext uri="{FF2B5EF4-FFF2-40B4-BE49-F238E27FC236}">
                <a16:creationId xmlns:a16="http://schemas.microsoft.com/office/drawing/2014/main" id="{9D5C90F7-73E3-BE4C-3BC8-15E4F112BCB9}"/>
              </a:ext>
            </a:extLst>
          </p:cNvPr>
          <p:cNvSpPr txBox="1"/>
          <p:nvPr/>
        </p:nvSpPr>
        <p:spPr>
          <a:xfrm>
            <a:off x="161364" y="3872474"/>
            <a:ext cx="4955241" cy="461665"/>
          </a:xfrm>
          <a:prstGeom prst="rect">
            <a:avLst/>
          </a:prstGeom>
          <a:noFill/>
        </p:spPr>
        <p:txBody>
          <a:bodyPr wrap="square" rtlCol="0">
            <a:spAutoFit/>
          </a:bodyPr>
          <a:lstStyle/>
          <a:p>
            <a:r>
              <a:rPr lang="en-US" sz="1200" i="1"/>
              <a:t> From </a:t>
            </a:r>
            <a:r>
              <a:rPr lang="en-US" sz="1200" i="1">
                <a:hlinkClick r:id="rId3"/>
              </a:rPr>
              <a:t>https://www.ncbi.nlm.nih.gov/books/NBK425844/</a:t>
            </a:r>
            <a:endParaRPr lang="en-US" sz="1200" i="1"/>
          </a:p>
          <a:p>
            <a:endParaRPr lang="en-US" sz="1200" i="1"/>
          </a:p>
        </p:txBody>
      </p:sp>
      <p:sp>
        <p:nvSpPr>
          <p:cNvPr id="15" name="TextBox 14">
            <a:extLst>
              <a:ext uri="{FF2B5EF4-FFF2-40B4-BE49-F238E27FC236}">
                <a16:creationId xmlns:a16="http://schemas.microsoft.com/office/drawing/2014/main" id="{6B55087D-AB2D-20FF-7886-1276AC601257}"/>
              </a:ext>
            </a:extLst>
          </p:cNvPr>
          <p:cNvSpPr txBox="1"/>
          <p:nvPr/>
        </p:nvSpPr>
        <p:spPr>
          <a:xfrm>
            <a:off x="2337494" y="1623354"/>
            <a:ext cx="2927034" cy="738664"/>
          </a:xfrm>
          <a:prstGeom prst="rect">
            <a:avLst/>
          </a:prstGeom>
          <a:noFill/>
        </p:spPr>
        <p:txBody>
          <a:bodyPr wrap="square">
            <a:spAutoFit/>
          </a:bodyPr>
          <a:lstStyle/>
          <a:p>
            <a:pPr marL="285750" indent="-285750">
              <a:buFont typeface="Wingdings" panose="05000000000000000000" pitchFamily="2" charset="2"/>
              <a:buChar char="ü"/>
            </a:pPr>
            <a:r>
              <a:rPr lang="en-US"/>
              <a:t>Geographic</a:t>
            </a:r>
          </a:p>
          <a:p>
            <a:pPr marL="285750" indent="-285750">
              <a:buFont typeface="Wingdings" panose="05000000000000000000" pitchFamily="2" charset="2"/>
              <a:buChar char="ü"/>
            </a:pPr>
            <a:r>
              <a:rPr lang="en-US"/>
              <a:t>What other groups are affected by health disparities?</a:t>
            </a:r>
          </a:p>
        </p:txBody>
      </p:sp>
      <p:sp>
        <p:nvSpPr>
          <p:cNvPr id="19" name="Arrow: Right 18">
            <a:extLst>
              <a:ext uri="{FF2B5EF4-FFF2-40B4-BE49-F238E27FC236}">
                <a16:creationId xmlns:a16="http://schemas.microsoft.com/office/drawing/2014/main" id="{1872C09D-164F-CCBA-E07B-A4B694FF568A}"/>
              </a:ext>
            </a:extLst>
          </p:cNvPr>
          <p:cNvSpPr/>
          <p:nvPr/>
        </p:nvSpPr>
        <p:spPr>
          <a:xfrm>
            <a:off x="4491318" y="2850776"/>
            <a:ext cx="1203511" cy="32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5247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D3E49A9-DAF9-9CDC-42AC-AA05C83AC1E9}"/>
              </a:ext>
            </a:extLst>
          </p:cNvPr>
          <p:cNvSpPr txBox="1"/>
          <p:nvPr/>
        </p:nvSpPr>
        <p:spPr>
          <a:xfrm>
            <a:off x="212560" y="2359959"/>
            <a:ext cx="5031793" cy="1445559"/>
          </a:xfrm>
          <a:prstGeom prst="rect">
            <a:avLst/>
          </a:prstGeom>
          <a:solidFill>
            <a:schemeClr val="accent1">
              <a:lumMod val="40000"/>
              <a:lumOff val="60000"/>
            </a:schemeClr>
          </a:solidFill>
        </p:spPr>
        <p:txBody>
          <a:bodyPr wrap="square" rtlCol="0">
            <a:spAutoFit/>
          </a:bodyPr>
          <a:lstStyle/>
          <a:p>
            <a:endParaRPr lang="en-US"/>
          </a:p>
        </p:txBody>
      </p:sp>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dirty="0"/>
              <a:t>Health Inequities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sp>
        <p:nvSpPr>
          <p:cNvPr id="4" name="TextBox 3">
            <a:extLst>
              <a:ext uri="{FF2B5EF4-FFF2-40B4-BE49-F238E27FC236}">
                <a16:creationId xmlns:a16="http://schemas.microsoft.com/office/drawing/2014/main" id="{40AE0483-1065-3815-2B91-FD6FF2F96A5E}"/>
              </a:ext>
            </a:extLst>
          </p:cNvPr>
          <p:cNvSpPr txBox="1"/>
          <p:nvPr/>
        </p:nvSpPr>
        <p:spPr>
          <a:xfrm>
            <a:off x="149462" y="887878"/>
            <a:ext cx="8357347" cy="338554"/>
          </a:xfrm>
          <a:prstGeom prst="rect">
            <a:avLst/>
          </a:prstGeom>
          <a:noFill/>
        </p:spPr>
        <p:txBody>
          <a:bodyPr wrap="square" rtlCol="0">
            <a:spAutoFit/>
          </a:bodyPr>
          <a:lstStyle/>
          <a:p>
            <a:r>
              <a:rPr lang="en-US" sz="1600" b="1" dirty="0">
                <a:solidFill>
                  <a:srgbClr val="00B050"/>
                </a:solidFill>
              </a:rPr>
              <a:t>What is asthma?</a:t>
            </a:r>
          </a:p>
        </p:txBody>
      </p:sp>
      <p:sp>
        <p:nvSpPr>
          <p:cNvPr id="6" name="TextBox 5">
            <a:extLst>
              <a:ext uri="{FF2B5EF4-FFF2-40B4-BE49-F238E27FC236}">
                <a16:creationId xmlns:a16="http://schemas.microsoft.com/office/drawing/2014/main" id="{09BA5364-B0EF-B9F6-1654-06144EB9DE04}"/>
              </a:ext>
            </a:extLst>
          </p:cNvPr>
          <p:cNvSpPr txBox="1"/>
          <p:nvPr/>
        </p:nvSpPr>
        <p:spPr>
          <a:xfrm>
            <a:off x="212561" y="1273358"/>
            <a:ext cx="6356327" cy="307777"/>
          </a:xfrm>
          <a:prstGeom prst="rect">
            <a:avLst/>
          </a:prstGeom>
          <a:noFill/>
        </p:spPr>
        <p:txBody>
          <a:bodyPr wrap="square">
            <a:spAutoFit/>
          </a:bodyPr>
          <a:lstStyle/>
          <a:p>
            <a:r>
              <a:rPr lang="en-US" b="1" dirty="0">
                <a:solidFill>
                  <a:srgbClr val="00B050"/>
                </a:solidFill>
              </a:rPr>
              <a:t>Asthma </a:t>
            </a:r>
            <a:r>
              <a:rPr lang="en-US" dirty="0">
                <a:solidFill>
                  <a:schemeClr val="tx1"/>
                </a:solidFill>
              </a:rPr>
              <a:t>is a d</a:t>
            </a:r>
            <a:r>
              <a:rPr lang="en-US" dirty="0"/>
              <a:t>isease characterized by inflammation of the respiratory airways.</a:t>
            </a:r>
          </a:p>
        </p:txBody>
      </p:sp>
      <p:sp>
        <p:nvSpPr>
          <p:cNvPr id="9" name="TextBox 8">
            <a:extLst>
              <a:ext uri="{FF2B5EF4-FFF2-40B4-BE49-F238E27FC236}">
                <a16:creationId xmlns:a16="http://schemas.microsoft.com/office/drawing/2014/main" id="{B2723BA6-D7EF-9F44-DFD8-EF53696C8ACE}"/>
              </a:ext>
            </a:extLst>
          </p:cNvPr>
          <p:cNvSpPr txBox="1"/>
          <p:nvPr/>
        </p:nvSpPr>
        <p:spPr>
          <a:xfrm>
            <a:off x="212561" y="1581135"/>
            <a:ext cx="5459505" cy="307777"/>
          </a:xfrm>
          <a:prstGeom prst="rect">
            <a:avLst/>
          </a:prstGeom>
          <a:noFill/>
        </p:spPr>
        <p:txBody>
          <a:bodyPr wrap="square">
            <a:spAutoFit/>
          </a:bodyPr>
          <a:lstStyle/>
          <a:p>
            <a:r>
              <a:rPr lang="en-US"/>
              <a:t>Symptoms include wheezing, cough, chest tightness.</a:t>
            </a:r>
          </a:p>
        </p:txBody>
      </p:sp>
      <p:sp>
        <p:nvSpPr>
          <p:cNvPr id="10" name="TextBox 9">
            <a:extLst>
              <a:ext uri="{FF2B5EF4-FFF2-40B4-BE49-F238E27FC236}">
                <a16:creationId xmlns:a16="http://schemas.microsoft.com/office/drawing/2014/main" id="{D04BA84B-FD52-8062-9D8F-1A0BB448D3DC}"/>
              </a:ext>
            </a:extLst>
          </p:cNvPr>
          <p:cNvSpPr txBox="1"/>
          <p:nvPr/>
        </p:nvSpPr>
        <p:spPr>
          <a:xfrm>
            <a:off x="212560" y="1887066"/>
            <a:ext cx="5459505" cy="307777"/>
          </a:xfrm>
          <a:prstGeom prst="rect">
            <a:avLst/>
          </a:prstGeom>
          <a:noFill/>
        </p:spPr>
        <p:txBody>
          <a:bodyPr wrap="square">
            <a:spAutoFit/>
          </a:bodyPr>
          <a:lstStyle/>
          <a:p>
            <a:r>
              <a:rPr lang="en-US"/>
              <a:t>Untreated it can lead to death.</a:t>
            </a:r>
          </a:p>
        </p:txBody>
      </p:sp>
      <p:pic>
        <p:nvPicPr>
          <p:cNvPr id="14" name="Picture 13">
            <a:extLst>
              <a:ext uri="{FF2B5EF4-FFF2-40B4-BE49-F238E27FC236}">
                <a16:creationId xmlns:a16="http://schemas.microsoft.com/office/drawing/2014/main" id="{F3967928-3F32-EAA0-25D4-97242F79D1B9}"/>
              </a:ext>
            </a:extLst>
          </p:cNvPr>
          <p:cNvPicPr>
            <a:picLocks noChangeAspect="1"/>
          </p:cNvPicPr>
          <p:nvPr/>
        </p:nvPicPr>
        <p:blipFill>
          <a:blip r:embed="rId2"/>
          <a:stretch>
            <a:fillRect/>
          </a:stretch>
        </p:blipFill>
        <p:spPr>
          <a:xfrm>
            <a:off x="6101544" y="1577117"/>
            <a:ext cx="3003931" cy="2678505"/>
          </a:xfrm>
          <a:prstGeom prst="rect">
            <a:avLst/>
          </a:prstGeom>
        </p:spPr>
      </p:pic>
      <p:sp>
        <p:nvSpPr>
          <p:cNvPr id="19" name="TextBox 18">
            <a:extLst>
              <a:ext uri="{FF2B5EF4-FFF2-40B4-BE49-F238E27FC236}">
                <a16:creationId xmlns:a16="http://schemas.microsoft.com/office/drawing/2014/main" id="{4E3F96AA-CBA5-BCD7-9B90-93DEA3D5585B}"/>
              </a:ext>
            </a:extLst>
          </p:cNvPr>
          <p:cNvSpPr txBox="1"/>
          <p:nvPr/>
        </p:nvSpPr>
        <p:spPr>
          <a:xfrm>
            <a:off x="85587" y="3747493"/>
            <a:ext cx="5736989" cy="523220"/>
          </a:xfrm>
          <a:prstGeom prst="rect">
            <a:avLst/>
          </a:prstGeom>
          <a:noFill/>
        </p:spPr>
        <p:txBody>
          <a:bodyPr wrap="square">
            <a:spAutoFit/>
          </a:bodyPr>
          <a:lstStyle/>
          <a:p>
            <a:r>
              <a:rPr lang="en-US" dirty="0"/>
              <a:t>Affects all ages and genders: but can we observe </a:t>
            </a:r>
            <a:r>
              <a:rPr lang="en-US" b="1" dirty="0">
                <a:solidFill>
                  <a:schemeClr val="accent1">
                    <a:lumMod val="75000"/>
                  </a:schemeClr>
                </a:solidFill>
              </a:rPr>
              <a:t>health inequities </a:t>
            </a:r>
            <a:r>
              <a:rPr lang="en-US" dirty="0"/>
              <a:t>by looking at data of asthma rates attributed to asthma? Let’s find out!</a:t>
            </a:r>
          </a:p>
        </p:txBody>
      </p:sp>
      <p:sp>
        <p:nvSpPr>
          <p:cNvPr id="20" name="TextBox 19">
            <a:extLst>
              <a:ext uri="{FF2B5EF4-FFF2-40B4-BE49-F238E27FC236}">
                <a16:creationId xmlns:a16="http://schemas.microsoft.com/office/drawing/2014/main" id="{1C754689-7B00-1DEA-3ABD-A67BBEEAFF1F}"/>
              </a:ext>
            </a:extLst>
          </p:cNvPr>
          <p:cNvSpPr txBox="1"/>
          <p:nvPr/>
        </p:nvSpPr>
        <p:spPr>
          <a:xfrm>
            <a:off x="212560" y="2289946"/>
            <a:ext cx="4908176" cy="307777"/>
          </a:xfrm>
          <a:prstGeom prst="rect">
            <a:avLst/>
          </a:prstGeom>
          <a:noFill/>
        </p:spPr>
        <p:txBody>
          <a:bodyPr wrap="square" rtlCol="0">
            <a:spAutoFit/>
          </a:bodyPr>
          <a:lstStyle/>
          <a:p>
            <a:r>
              <a:rPr lang="en-US" b="1"/>
              <a:t>Triggers for asthma include</a:t>
            </a:r>
          </a:p>
        </p:txBody>
      </p:sp>
      <p:sp>
        <p:nvSpPr>
          <p:cNvPr id="21" name="TextBox 20">
            <a:extLst>
              <a:ext uri="{FF2B5EF4-FFF2-40B4-BE49-F238E27FC236}">
                <a16:creationId xmlns:a16="http://schemas.microsoft.com/office/drawing/2014/main" id="{3B6FC5BC-8314-CF17-6698-5AB9AA2CDC83}"/>
              </a:ext>
            </a:extLst>
          </p:cNvPr>
          <p:cNvSpPr txBox="1"/>
          <p:nvPr/>
        </p:nvSpPr>
        <p:spPr>
          <a:xfrm>
            <a:off x="212561" y="2576085"/>
            <a:ext cx="2382722" cy="1169551"/>
          </a:xfrm>
          <a:prstGeom prst="rect">
            <a:avLst/>
          </a:prstGeom>
          <a:noFill/>
        </p:spPr>
        <p:txBody>
          <a:bodyPr wrap="square" rtlCol="0">
            <a:spAutoFit/>
          </a:bodyPr>
          <a:lstStyle/>
          <a:p>
            <a:pPr marL="285750" indent="-285750">
              <a:buFont typeface="Wingdings" panose="05000000000000000000" pitchFamily="2" charset="2"/>
              <a:buChar char="ü"/>
            </a:pPr>
            <a:r>
              <a:rPr lang="en-US"/>
              <a:t>Infections (cold, flu)</a:t>
            </a:r>
          </a:p>
          <a:p>
            <a:pPr marL="285750" indent="-285750">
              <a:buFont typeface="Wingdings" panose="05000000000000000000" pitchFamily="2" charset="2"/>
              <a:buChar char="ü"/>
            </a:pPr>
            <a:r>
              <a:rPr lang="en-US"/>
              <a:t>Allergies</a:t>
            </a:r>
          </a:p>
          <a:p>
            <a:pPr marL="285750" indent="-285750">
              <a:buFont typeface="Wingdings" panose="05000000000000000000" pitchFamily="2" charset="2"/>
              <a:buChar char="ü"/>
            </a:pPr>
            <a:r>
              <a:rPr lang="en-US"/>
              <a:t>Smoke, fumes, pollution</a:t>
            </a:r>
          </a:p>
          <a:p>
            <a:pPr marL="285750" indent="-285750">
              <a:buFont typeface="Wingdings" panose="05000000000000000000" pitchFamily="2" charset="2"/>
              <a:buChar char="ü"/>
            </a:pPr>
            <a:r>
              <a:rPr lang="en-US"/>
              <a:t>Exercise, particularly when air quality is poor</a:t>
            </a:r>
          </a:p>
        </p:txBody>
      </p:sp>
      <p:sp>
        <p:nvSpPr>
          <p:cNvPr id="22" name="TextBox 21">
            <a:extLst>
              <a:ext uri="{FF2B5EF4-FFF2-40B4-BE49-F238E27FC236}">
                <a16:creationId xmlns:a16="http://schemas.microsoft.com/office/drawing/2014/main" id="{1D18DDCE-F8BF-A9FF-AD69-3B809F60953B}"/>
              </a:ext>
            </a:extLst>
          </p:cNvPr>
          <p:cNvSpPr txBox="1"/>
          <p:nvPr/>
        </p:nvSpPr>
        <p:spPr>
          <a:xfrm>
            <a:off x="2704396" y="2555538"/>
            <a:ext cx="2967669" cy="954107"/>
          </a:xfrm>
          <a:prstGeom prst="rect">
            <a:avLst/>
          </a:prstGeom>
          <a:noFill/>
        </p:spPr>
        <p:txBody>
          <a:bodyPr wrap="square" rtlCol="0">
            <a:spAutoFit/>
          </a:bodyPr>
          <a:lstStyle/>
          <a:p>
            <a:pPr marL="285750" indent="-285750">
              <a:buFont typeface="Wingdings" panose="05000000000000000000" pitchFamily="2" charset="2"/>
              <a:buChar char="ü"/>
            </a:pPr>
            <a:r>
              <a:rPr lang="en-US"/>
              <a:t>Certain medications</a:t>
            </a:r>
          </a:p>
          <a:p>
            <a:pPr marL="285750" indent="-285750">
              <a:buFont typeface="Wingdings" panose="05000000000000000000" pitchFamily="2" charset="2"/>
              <a:buChar char="ü"/>
            </a:pPr>
            <a:r>
              <a:rPr lang="en-US"/>
              <a:t>Emotions, including stress</a:t>
            </a:r>
          </a:p>
          <a:p>
            <a:pPr marL="285750" indent="-285750">
              <a:buFont typeface="Wingdings" panose="05000000000000000000" pitchFamily="2" charset="2"/>
              <a:buChar char="ü"/>
            </a:pPr>
            <a:r>
              <a:rPr lang="en-US"/>
              <a:t>Weather</a:t>
            </a:r>
          </a:p>
          <a:p>
            <a:pPr marL="285750" indent="-285750">
              <a:buFont typeface="Wingdings" panose="05000000000000000000" pitchFamily="2" charset="2"/>
              <a:buChar char="ü"/>
            </a:pPr>
            <a:r>
              <a:rPr lang="en-US"/>
              <a:t>Mold/damp conditions</a:t>
            </a:r>
          </a:p>
        </p:txBody>
      </p:sp>
    </p:spTree>
    <p:extLst>
      <p:ext uri="{BB962C8B-B14F-4D97-AF65-F5344CB8AC3E}">
        <p14:creationId xmlns:p14="http://schemas.microsoft.com/office/powerpoint/2010/main" val="1194772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Health Inequities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
        <p:nvSpPr>
          <p:cNvPr id="7" name="TextBox 6">
            <a:extLst>
              <a:ext uri="{FF2B5EF4-FFF2-40B4-BE49-F238E27FC236}">
                <a16:creationId xmlns:a16="http://schemas.microsoft.com/office/drawing/2014/main" id="{CB98FD19-4A34-94D0-4842-245E6D7A717F}"/>
              </a:ext>
            </a:extLst>
          </p:cNvPr>
          <p:cNvSpPr txBox="1"/>
          <p:nvPr/>
        </p:nvSpPr>
        <p:spPr>
          <a:xfrm>
            <a:off x="6784041" y="1099338"/>
            <a:ext cx="2131359" cy="1384995"/>
          </a:xfrm>
          <a:prstGeom prst="rect">
            <a:avLst/>
          </a:prstGeom>
          <a:noFill/>
        </p:spPr>
        <p:txBody>
          <a:bodyPr wrap="square" rtlCol="0">
            <a:spAutoFit/>
          </a:bodyPr>
          <a:lstStyle/>
          <a:p>
            <a:r>
              <a:rPr lang="en-US"/>
              <a:t>What is the relationship between poverty and asthma prevalence?</a:t>
            </a:r>
          </a:p>
          <a:p>
            <a:endParaRPr lang="en-US"/>
          </a:p>
          <a:p>
            <a:r>
              <a:rPr lang="en-US"/>
              <a:t>What do you think might be going on?</a:t>
            </a:r>
          </a:p>
        </p:txBody>
      </p:sp>
      <p:sp>
        <p:nvSpPr>
          <p:cNvPr id="13" name="TextBox 12">
            <a:extLst>
              <a:ext uri="{FF2B5EF4-FFF2-40B4-BE49-F238E27FC236}">
                <a16:creationId xmlns:a16="http://schemas.microsoft.com/office/drawing/2014/main" id="{B1A30DC8-A894-FE6C-8965-0BBDE77750DC}"/>
              </a:ext>
            </a:extLst>
          </p:cNvPr>
          <p:cNvSpPr txBox="1"/>
          <p:nvPr/>
        </p:nvSpPr>
        <p:spPr>
          <a:xfrm>
            <a:off x="4397189" y="4104918"/>
            <a:ext cx="4612340" cy="415498"/>
          </a:xfrm>
          <a:prstGeom prst="rect">
            <a:avLst/>
          </a:prstGeom>
          <a:noFill/>
        </p:spPr>
        <p:txBody>
          <a:bodyPr wrap="square">
            <a:spAutoFit/>
          </a:bodyPr>
          <a:lstStyle/>
          <a:p>
            <a:r>
              <a:rPr lang="en-US" sz="1050" i="1"/>
              <a:t>From:  https://www.cdc.gov/asthma/most_recent_national_asthma_data.htm</a:t>
            </a:r>
          </a:p>
        </p:txBody>
      </p:sp>
      <p:graphicFrame>
        <p:nvGraphicFramePr>
          <p:cNvPr id="8" name="Chart 7">
            <a:extLst>
              <a:ext uri="{FF2B5EF4-FFF2-40B4-BE49-F238E27FC236}">
                <a16:creationId xmlns:a16="http://schemas.microsoft.com/office/drawing/2014/main" id="{43259B69-E3B7-B04B-A050-FC681CCF7319}"/>
              </a:ext>
            </a:extLst>
          </p:cNvPr>
          <p:cNvGraphicFramePr>
            <a:graphicFrameLocks/>
          </p:cNvGraphicFramePr>
          <p:nvPr>
            <p:extLst>
              <p:ext uri="{D42A27DB-BD31-4B8C-83A1-F6EECF244321}">
                <p14:modId xmlns:p14="http://schemas.microsoft.com/office/powerpoint/2010/main" val="2364843227"/>
              </p:ext>
            </p:extLst>
          </p:nvPr>
        </p:nvGraphicFramePr>
        <p:xfrm>
          <a:off x="452998" y="663974"/>
          <a:ext cx="6001589" cy="34645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97891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Health Inequities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sp>
        <p:nvSpPr>
          <p:cNvPr id="7" name="TextBox 6">
            <a:extLst>
              <a:ext uri="{FF2B5EF4-FFF2-40B4-BE49-F238E27FC236}">
                <a16:creationId xmlns:a16="http://schemas.microsoft.com/office/drawing/2014/main" id="{CB98FD19-4A34-94D0-4842-245E6D7A717F}"/>
              </a:ext>
            </a:extLst>
          </p:cNvPr>
          <p:cNvSpPr txBox="1"/>
          <p:nvPr/>
        </p:nvSpPr>
        <p:spPr>
          <a:xfrm>
            <a:off x="6699766" y="1052274"/>
            <a:ext cx="2131359" cy="1600438"/>
          </a:xfrm>
          <a:prstGeom prst="rect">
            <a:avLst/>
          </a:prstGeom>
          <a:noFill/>
        </p:spPr>
        <p:txBody>
          <a:bodyPr wrap="square" rtlCol="0">
            <a:spAutoFit/>
          </a:bodyPr>
          <a:lstStyle/>
          <a:p>
            <a:r>
              <a:rPr lang="en-US"/>
              <a:t>What is the relationship between race and asthma deaths?</a:t>
            </a:r>
          </a:p>
          <a:p>
            <a:endParaRPr lang="en-US"/>
          </a:p>
          <a:p>
            <a:r>
              <a:rPr lang="en-US"/>
              <a:t>Which group has the highest rate of asthma-related deaths?</a:t>
            </a:r>
          </a:p>
        </p:txBody>
      </p:sp>
      <p:sp>
        <p:nvSpPr>
          <p:cNvPr id="9" name="TextBox 8">
            <a:extLst>
              <a:ext uri="{FF2B5EF4-FFF2-40B4-BE49-F238E27FC236}">
                <a16:creationId xmlns:a16="http://schemas.microsoft.com/office/drawing/2014/main" id="{E74EDD77-5D13-D6B7-B054-24A836D789C2}"/>
              </a:ext>
            </a:extLst>
          </p:cNvPr>
          <p:cNvSpPr txBox="1"/>
          <p:nvPr/>
        </p:nvSpPr>
        <p:spPr>
          <a:xfrm>
            <a:off x="4286019" y="4091226"/>
            <a:ext cx="4612340" cy="577081"/>
          </a:xfrm>
          <a:prstGeom prst="rect">
            <a:avLst/>
          </a:prstGeom>
          <a:noFill/>
        </p:spPr>
        <p:txBody>
          <a:bodyPr wrap="square">
            <a:spAutoFit/>
          </a:bodyPr>
          <a:lstStyle/>
          <a:p>
            <a:r>
              <a:rPr lang="en-US" sz="1050" i="1"/>
              <a:t>From: </a:t>
            </a:r>
            <a:r>
              <a:rPr lang="en-US" sz="1050" i="1">
                <a:hlinkClick r:id="rId2"/>
              </a:rPr>
              <a:t>https://www.cdc.gov/asthma/most_recent_national_asthma_data.htm</a:t>
            </a:r>
            <a:endParaRPr lang="en-US" sz="1050" i="1"/>
          </a:p>
          <a:p>
            <a:endParaRPr lang="en-US" sz="1050" i="1"/>
          </a:p>
        </p:txBody>
      </p:sp>
      <p:pic>
        <p:nvPicPr>
          <p:cNvPr id="4" name="Picture 3">
            <a:extLst>
              <a:ext uri="{FF2B5EF4-FFF2-40B4-BE49-F238E27FC236}">
                <a16:creationId xmlns:a16="http://schemas.microsoft.com/office/drawing/2014/main" id="{3EFAB945-BF68-C329-99E8-F1F4C5501F47}"/>
              </a:ext>
            </a:extLst>
          </p:cNvPr>
          <p:cNvPicPr>
            <a:picLocks noChangeAspect="1"/>
          </p:cNvPicPr>
          <p:nvPr/>
        </p:nvPicPr>
        <p:blipFill>
          <a:blip r:embed="rId3"/>
          <a:stretch>
            <a:fillRect/>
          </a:stretch>
        </p:blipFill>
        <p:spPr>
          <a:xfrm>
            <a:off x="312875" y="735544"/>
            <a:ext cx="5307996" cy="3300910"/>
          </a:xfrm>
          <a:prstGeom prst="rect">
            <a:avLst/>
          </a:prstGeom>
          <a:ln>
            <a:solidFill>
              <a:schemeClr val="tx1"/>
            </a:solidFill>
          </a:ln>
        </p:spPr>
      </p:pic>
    </p:spTree>
    <p:extLst>
      <p:ext uri="{BB962C8B-B14F-4D97-AF65-F5344CB8AC3E}">
        <p14:creationId xmlns:p14="http://schemas.microsoft.com/office/powerpoint/2010/main" val="3865828898"/>
      </p:ext>
    </p:extLst>
  </p:cSld>
  <p:clrMapOvr>
    <a:masterClrMapping/>
  </p:clrMapOvr>
</p:sld>
</file>

<file path=ppt/theme/theme1.xml><?xml version="1.0" encoding="utf-8"?>
<a:theme xmlns:a="http://schemas.openxmlformats.org/drawingml/2006/main" name="Quince template">
  <a:themeElements>
    <a:clrScheme name="Custom 347">
      <a:dk1>
        <a:srgbClr val="28324A"/>
      </a:dk1>
      <a:lt1>
        <a:srgbClr val="FFFFFF"/>
      </a:lt1>
      <a:dk2>
        <a:srgbClr val="707685"/>
      </a:dk2>
      <a:lt2>
        <a:srgbClr val="E5E5E5"/>
      </a:lt2>
      <a:accent1>
        <a:srgbClr val="00CEF6"/>
      </a:accent1>
      <a:accent2>
        <a:srgbClr val="3C78D8"/>
      </a:accent2>
      <a:accent3>
        <a:srgbClr val="00A7C8"/>
      </a:accent3>
      <a:accent4>
        <a:srgbClr val="8EC400"/>
      </a:accent4>
      <a:accent5>
        <a:srgbClr val="AFF000"/>
      </a:accent5>
      <a:accent6>
        <a:srgbClr val="7F7F7F"/>
      </a:accent6>
      <a:hlink>
        <a:srgbClr val="28324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843286AB34EE94A82E78E6EAEBFD843" ma:contentTypeVersion="19" ma:contentTypeDescription="Create a new document." ma:contentTypeScope="" ma:versionID="60667c2a00ea98f8265fcbef8ea3c097">
  <xsd:schema xmlns:xsd="http://www.w3.org/2001/XMLSchema" xmlns:xs="http://www.w3.org/2001/XMLSchema" xmlns:p="http://schemas.microsoft.com/office/2006/metadata/properties" xmlns:ns1="http://schemas.microsoft.com/sharepoint/v3" xmlns:ns3="2565d629-5299-471d-9195-734900efdc88" xmlns:ns4="e3b91cd2-c31f-4b62-bf0e-c365d7078656" targetNamespace="http://schemas.microsoft.com/office/2006/metadata/properties" ma:root="true" ma:fieldsID="dcea389f95b1745d0e270ea3946ad85a" ns1:_="" ns3:_="" ns4:_="">
    <xsd:import namespace="http://schemas.microsoft.com/sharepoint/v3"/>
    <xsd:import namespace="2565d629-5299-471d-9195-734900efdc88"/>
    <xsd:import namespace="e3b91cd2-c31f-4b62-bf0e-c365d707865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LengthInSeconds" minOccurs="0"/>
                <xsd:element ref="ns4:MediaServiceLocation" minOccurs="0"/>
                <xsd:element ref="ns4:_activity" minOccurs="0"/>
                <xsd:element ref="ns4:MediaServiceObjectDetectorVersions" minOccurs="0"/>
                <xsd:element ref="ns4:MediaServiceSystemTag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565d629-5299-471d-9195-734900efdc8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3b91cd2-c31f-4b62-bf0e-c365d707865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activity xmlns="e3b91cd2-c31f-4b62-bf0e-c365d7078656" xsi:nil="true"/>
  </documentManagement>
</p:properties>
</file>

<file path=customXml/itemProps1.xml><?xml version="1.0" encoding="utf-8"?>
<ds:datastoreItem xmlns:ds="http://schemas.openxmlformats.org/officeDocument/2006/customXml" ds:itemID="{D27198FE-44AF-4DB7-8D67-CF312258E7BC}">
  <ds:schemaRefs>
    <ds:schemaRef ds:uri="http://schemas.microsoft.com/sharepoint/v3/contenttype/forms"/>
  </ds:schemaRefs>
</ds:datastoreItem>
</file>

<file path=customXml/itemProps2.xml><?xml version="1.0" encoding="utf-8"?>
<ds:datastoreItem xmlns:ds="http://schemas.openxmlformats.org/officeDocument/2006/customXml" ds:itemID="{4ADBA47D-072F-4581-961B-8B1609F710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565d629-5299-471d-9195-734900efdc88"/>
    <ds:schemaRef ds:uri="e3b91cd2-c31f-4b62-bf0e-c365d707865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C758323-E82A-4F50-AF96-0DEB63A28721}">
  <ds:schemaRefs>
    <ds:schemaRef ds:uri="2565d629-5299-471d-9195-734900efdc88"/>
    <ds:schemaRef ds:uri="http://schemas.microsoft.com/sharepoint/v3"/>
    <ds:schemaRef ds:uri="http://purl.org/dc/elements/1.1/"/>
    <ds:schemaRef ds:uri="http://schemas.openxmlformats.org/package/2006/metadata/core-properties"/>
    <ds:schemaRef ds:uri="http://purl.org/dc/dcmitype/"/>
    <ds:schemaRef ds:uri="http://purl.org/dc/terms/"/>
    <ds:schemaRef ds:uri="http://schemas.microsoft.com/office/2006/documentManagement/types"/>
    <ds:schemaRef ds:uri="http://schemas.microsoft.com/office/infopath/2007/PartnerControls"/>
    <ds:schemaRef ds:uri="e3b91cd2-c31f-4b62-bf0e-c365d7078656"/>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5582</TotalTime>
  <Words>3830</Words>
  <Application>Microsoft Office PowerPoint</Application>
  <PresentationFormat>On-screen Show (16:9)</PresentationFormat>
  <Paragraphs>245</Paragraphs>
  <Slides>45</Slides>
  <Notes>4</Notes>
  <HiddenSlides>3</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Arial</vt:lpstr>
      <vt:lpstr>Calibri</vt:lpstr>
      <vt:lpstr>Times New Roman</vt:lpstr>
      <vt:lpstr>Source Sans Pro</vt:lpstr>
      <vt:lpstr>Oswald</vt:lpstr>
      <vt:lpstr>Wingdings</vt:lpstr>
      <vt:lpstr>Open Sans</vt:lpstr>
      <vt:lpstr>Quince template</vt:lpstr>
      <vt:lpstr>Data for Healthy Communities: Introduction to Public Health</vt:lpstr>
      <vt:lpstr>Agenda</vt:lpstr>
      <vt:lpstr>What is Public Health?</vt:lpstr>
      <vt:lpstr>Public Health vs. Individual Health</vt:lpstr>
      <vt:lpstr>Public Health vs. Individual Health</vt:lpstr>
      <vt:lpstr>Health Inequities</vt:lpstr>
      <vt:lpstr>Health Inequities</vt:lpstr>
      <vt:lpstr>Health Inequities</vt:lpstr>
      <vt:lpstr>Health Inequities</vt:lpstr>
      <vt:lpstr>Health Inequities</vt:lpstr>
      <vt:lpstr>PIT, Public Health, and Data</vt:lpstr>
      <vt:lpstr>Health Inequities</vt:lpstr>
      <vt:lpstr>Summary</vt:lpstr>
      <vt:lpstr>Data for Healthy Communities: Community Garden Project</vt:lpstr>
      <vt:lpstr>Project Question</vt:lpstr>
      <vt:lpstr>Let’s start learning about the data!</vt:lpstr>
      <vt:lpstr>Which data?</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Remember!! Project Question</vt:lpstr>
      <vt:lpstr>Benefits of a Community Garden</vt:lpstr>
      <vt:lpstr>Project Outline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badger.60, Kelsey</dc:creator>
  <cp:lastModifiedBy>badger.60, Kelsey</cp:lastModifiedBy>
  <cp:revision>18</cp:revision>
  <dcterms:modified xsi:type="dcterms:W3CDTF">2025-03-17T15:51:44Z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0x0101001843286AB34EE94A82E78E6EAEBFD843</vt:lpwstr>
  </property>
</Properties>
</file>